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70" r:id="rId5"/>
  </p:sldMasterIdLst>
  <p:notesMasterIdLst>
    <p:notesMasterId r:id="rId40"/>
  </p:notesMasterIdLst>
  <p:sldIdLst>
    <p:sldId id="306" r:id="rId6"/>
    <p:sldId id="285" r:id="rId7"/>
    <p:sldId id="275" r:id="rId8"/>
    <p:sldId id="287" r:id="rId9"/>
    <p:sldId id="288" r:id="rId10"/>
    <p:sldId id="273" r:id="rId11"/>
    <p:sldId id="289" r:id="rId12"/>
    <p:sldId id="290" r:id="rId13"/>
    <p:sldId id="291" r:id="rId14"/>
    <p:sldId id="286" r:id="rId15"/>
    <p:sldId id="293" r:id="rId16"/>
    <p:sldId id="294" r:id="rId17"/>
    <p:sldId id="295" r:id="rId18"/>
    <p:sldId id="274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5" r:id="rId27"/>
    <p:sldId id="304" r:id="rId28"/>
    <p:sldId id="296" r:id="rId29"/>
    <p:sldId id="279" r:id="rId30"/>
    <p:sldId id="284" r:id="rId31"/>
    <p:sldId id="308" r:id="rId32"/>
    <p:sldId id="307" r:id="rId33"/>
    <p:sldId id="309" r:id="rId34"/>
    <p:sldId id="310" r:id="rId35"/>
    <p:sldId id="311" r:id="rId36"/>
    <p:sldId id="312" r:id="rId37"/>
    <p:sldId id="313" r:id="rId38"/>
    <p:sldId id="314" r:id="rId39"/>
  </p:sldIdLst>
  <p:sldSz cx="12192000" cy="6858000"/>
  <p:notesSz cx="6858000" cy="9144000"/>
  <p:defaultTextStyle>
    <a:defPPr>
      <a:defRPr lang="en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8E86DE-E61C-0E1D-54E4-9292F93CA383}" v="2" dt="2025-01-15T13:17:02.8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8" autoAdjust="0"/>
    <p:restoredTop sz="94742"/>
  </p:normalViewPr>
  <p:slideViewPr>
    <p:cSldViewPr snapToGrid="0" showGuides="1">
      <p:cViewPr varScale="1">
        <p:scale>
          <a:sx n="112" d="100"/>
          <a:sy n="112" d="100"/>
        </p:scale>
        <p:origin x="55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93D9F-5418-3840-964C-5311D4601AD1}" type="datetimeFigureOut">
              <a:rPr lang="en-IS" smtClean="0"/>
              <a:t>01/15/2025</a:t>
            </a:fld>
            <a:endParaRPr lang="en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9716A-A459-134C-A760-75730806885E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510905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49716A-A459-134C-A760-75730806885E}" type="slidenum">
              <a:rPr lang="en-IS" smtClean="0"/>
              <a:t>8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3410456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49716A-A459-134C-A760-75730806885E}" type="slidenum">
              <a:rPr lang="en-IS" smtClean="0"/>
              <a:t>24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2353433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Description automatically generated">
            <a:extLst>
              <a:ext uri="{FF2B5EF4-FFF2-40B4-BE49-F238E27FC236}">
                <a16:creationId xmlns:a16="http://schemas.microsoft.com/office/drawing/2014/main" id="{C947AD7F-8988-C06C-148B-7E68A1320A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5534" y="0"/>
            <a:ext cx="12287534" cy="691173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98ED8D-7258-4E5A-8754-8EBED1B80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9"/>
            <a:ext cx="3103202" cy="1080000"/>
          </a:xfrm>
          <a:prstGeom prst="rect">
            <a:avLst/>
          </a:prstGeom>
        </p:spPr>
      </p:pic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D9EFFC0-C64D-6C7D-DDBB-9F1DD17EC2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630" y="2253179"/>
            <a:ext cx="7345437" cy="2649953"/>
          </a:xfrm>
        </p:spPr>
        <p:txBody>
          <a:bodyPr wrap="square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400"/>
            </a:lvl1pPr>
          </a:lstStyle>
          <a:p>
            <a:r>
              <a:rPr lang="en-GB" dirty="0"/>
              <a:t>Name of presentation</a:t>
            </a:r>
            <a:br>
              <a:rPr lang="en-GB" dirty="0"/>
            </a:br>
            <a:r>
              <a:rPr lang="en-GB" dirty="0"/>
              <a:t>Try to keep it in</a:t>
            </a:r>
          </a:p>
          <a:p>
            <a:r>
              <a:rPr lang="en-GB" dirty="0"/>
              <a:t>Maximum 3 lines</a:t>
            </a:r>
            <a:endParaRPr lang="en-IS" dirty="0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023048D0-ADE1-13AD-D53D-A0D957D300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1629" y="5787614"/>
            <a:ext cx="7345438" cy="85248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00"/>
              </a:spcBef>
              <a:defRPr sz="1600"/>
            </a:lvl1pPr>
            <a:lvl5pPr algn="l">
              <a:defRPr/>
            </a:lvl5pPr>
          </a:lstStyle>
          <a:p>
            <a:pPr lvl="0"/>
            <a:r>
              <a:rPr lang="en-GB" dirty="0"/>
              <a:t>Name of presenter</a:t>
            </a:r>
          </a:p>
          <a:p>
            <a:pPr lvl="0"/>
            <a:r>
              <a:rPr lang="en-GB" dirty="0"/>
              <a:t>Hers / His / Theirs title</a:t>
            </a:r>
            <a:endParaRPr lang="en-IS" dirty="0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68CF012-1365-A9AD-B696-46D13AC5C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629" y="1778915"/>
            <a:ext cx="7345436" cy="338062"/>
          </a:xfrm>
        </p:spPr>
        <p:txBody>
          <a:bodyPr>
            <a:normAutofit/>
          </a:bodyPr>
          <a:lstStyle>
            <a:lvl1pPr>
              <a:defRPr sz="14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DATE IN CAPS LOCK</a:t>
            </a:r>
          </a:p>
        </p:txBody>
      </p:sp>
    </p:spTree>
    <p:extLst>
      <p:ext uri="{BB962C8B-B14F-4D97-AF65-F5344CB8AC3E}">
        <p14:creationId xmlns:p14="http://schemas.microsoft.com/office/powerpoint/2010/main" val="1149273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rry image of a diamond shaped object&#10;&#10;Description automatically generated">
            <a:extLst>
              <a:ext uri="{FF2B5EF4-FFF2-40B4-BE49-F238E27FC236}">
                <a16:creationId xmlns:a16="http://schemas.microsoft.com/office/drawing/2014/main" id="{1FE128A6-BD0B-8B45-A65D-D38CFDD765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8364" y="-122830"/>
            <a:ext cx="12410364" cy="698083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9D8F8E3-6BC1-130D-8D96-465DECC6F9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8"/>
            <a:ext cx="3103200" cy="1080000"/>
          </a:xfrm>
          <a:prstGeom prst="rect">
            <a:avLst/>
          </a:prstGeom>
        </p:spPr>
      </p:pic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797F0C0-3D66-26FB-5175-98AE00565A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0497" y="2251500"/>
            <a:ext cx="7751763" cy="261218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400"/>
            </a:lvl1pPr>
          </a:lstStyle>
          <a:p>
            <a:pPr lvl="0"/>
            <a:r>
              <a:rPr lang="en-GB" dirty="0"/>
              <a:t>Chapter title</a:t>
            </a:r>
          </a:p>
          <a:p>
            <a:pPr lvl="0"/>
            <a:r>
              <a:rPr lang="en-GB" dirty="0"/>
              <a:t>Maximum 2-3 lines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48348-6666-779C-C075-9242CBBDF96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7020A47-2B34-5D43-8A3D-FCF2FF3F0AAC}" type="datetime3">
              <a:rPr lang="en-US" smtClean="0"/>
              <a:t>15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012452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text slide 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6803568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AAC977-9E50-955D-DA5B-553E34724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336A721-905E-7753-6FAD-DEB76278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463C-79CB-0043-AB27-5A889335CA16}" type="datetime3">
              <a:rPr lang="en-US" smtClean="0"/>
              <a:t>15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93544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columns text slide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E383C4E-5D19-79A3-4003-E23A6A600E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D483D1-CAFB-3FB2-BB2A-C89AF10B5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4B78993-2EFA-D742-9CBE-D8722C593439}" type="datetime3">
              <a:rPr lang="en-US" smtClean="0"/>
              <a:t>15 January 2025</a:t>
            </a:fld>
            <a:endParaRPr lang="en-I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2FE12D-6B3C-EB9B-FB77-49FE9ECFB4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5369879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A5C1F99-C957-53D7-FB85-DEBBD1B6038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22884" y="1838480"/>
            <a:ext cx="5371200" cy="43524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</p:spTree>
    <p:extLst>
      <p:ext uri="{BB962C8B-B14F-4D97-AF65-F5344CB8AC3E}">
        <p14:creationId xmlns:p14="http://schemas.microsoft.com/office/powerpoint/2010/main" val="2558174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00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Text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3" y="1838480"/>
            <a:ext cx="5184000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ACC254A-AE6E-4841-C4FF-BC7F38F64F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18225" y="0"/>
            <a:ext cx="6073775" cy="61898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3355AE-E810-4A06-4EE5-7BC2CC057C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074B364-8BC2-5611-396D-E9F7B0089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8C1EAEE9-1C76-A04B-9094-4C9F73710CC0}" type="datetime3">
              <a:rPr lang="en-US" smtClean="0"/>
              <a:t>15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3229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bullet slide (max 2 lines)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FE77C79-A9B8-C9B4-4EC4-2BDB891286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32" y="1838480"/>
            <a:ext cx="7641768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B65CD73-40CB-BB4B-44EB-8921D37189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BC6AA4-C28A-7D4D-57EB-E2AD6F0BBF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F212CDE-366B-C94C-B7F5-4768BE0F15A2}" type="datetime3">
              <a:rPr lang="en-US" smtClean="0"/>
              <a:t>15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662790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 bullets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79C2EE4-A1AE-31B3-12F2-2E14A2692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F22A7-E260-2CEB-3E8D-094DFAD78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3E37458-8988-1340-8B99-3F8865094B32}" type="datetime3">
              <a:rPr lang="en-US" smtClean="0"/>
              <a:t>15 January 2025</a:t>
            </a:fld>
            <a:endParaRPr lang="en-IS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67669FA-A07C-C03A-E9B5-A923B2CC69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632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8171C02-3253-4EF1-0D48-8D270E576B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2885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324677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63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Bullets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315210-26BE-4631-3FB9-BC773FF88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2000" y="0"/>
            <a:ext cx="5940000" cy="61898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15 January 2025</a:t>
            </a:fld>
            <a:endParaRPr lang="en-IS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60AA7A6-4F4F-8E77-F9C8-8EA95454E9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632" y="1838480"/>
            <a:ext cx="51840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208270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315210-26BE-4631-3FB9-BC773FF88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18225" y="381000"/>
            <a:ext cx="5940000" cy="58088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15 January 2025</a:t>
            </a:fld>
            <a:endParaRPr lang="en-IS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972DDCF-9600-EF7D-365B-67BD3686DB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81000"/>
            <a:ext cx="5940000" cy="58088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879539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15 January 2025</a:t>
            </a:fld>
            <a:endParaRPr lang="en-IS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972DDCF-9600-EF7D-365B-67BD3686DB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0350" y="292100"/>
            <a:ext cx="11671300" cy="5897718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54904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i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8AA732C-5FC2-D999-3751-0B7290AE28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622440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/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86D212D-C115-1DAA-6C6E-B6956B012F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DD814F-8756-01B1-DFB0-83411BA5F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963E1F66-3A0D-7342-84F2-B63859C58616}" type="datetime3">
              <a:rPr lang="en-US" smtClean="0"/>
              <a:t>15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934859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9405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Description automatically generated">
            <a:extLst>
              <a:ext uri="{FF2B5EF4-FFF2-40B4-BE49-F238E27FC236}">
                <a16:creationId xmlns:a16="http://schemas.microsoft.com/office/drawing/2014/main" id="{624DB3E3-8476-E50D-D114-0B2696B824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5534" y="0"/>
            <a:ext cx="12287534" cy="6911738"/>
          </a:xfrm>
          <a:prstGeom prst="rect">
            <a:avLst/>
          </a:prstGeom>
        </p:spPr>
      </p:pic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D9EFFC0-C64D-6C7D-DDBB-9F1DD17EC2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630" y="2291279"/>
            <a:ext cx="7345437" cy="2649953"/>
          </a:xfrm>
        </p:spPr>
        <p:txBody>
          <a:bodyPr wrap="square">
            <a:normAutofit/>
          </a:bodyPr>
          <a:lstStyle>
            <a:lvl1pPr>
              <a:spcBef>
                <a:spcPts val="0"/>
              </a:spcBef>
              <a:defRPr sz="4400"/>
            </a:lvl1pPr>
          </a:lstStyle>
          <a:p>
            <a:r>
              <a:rPr lang="en-GB" dirty="0"/>
              <a:t>Thank you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1C41976-6714-95FE-8866-A6DBC065DE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217899"/>
            <a:ext cx="3103202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48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1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diamond pattern&#10;&#10;Description automatically generated">
            <a:extLst>
              <a:ext uri="{FF2B5EF4-FFF2-40B4-BE49-F238E27FC236}">
                <a16:creationId xmlns:a16="http://schemas.microsoft.com/office/drawing/2014/main" id="{D8BB3589-A629-5793-E51B-ACD67A093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88" y="-40943"/>
            <a:ext cx="12337577" cy="693988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98ED8D-7258-4E5A-8754-8EBED1B80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9671" y="2298924"/>
            <a:ext cx="6494174" cy="226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38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2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diamond pattern&#10;&#10;Description automatically generated">
            <a:extLst>
              <a:ext uri="{FF2B5EF4-FFF2-40B4-BE49-F238E27FC236}">
                <a16:creationId xmlns:a16="http://schemas.microsoft.com/office/drawing/2014/main" id="{F1442347-74B9-3945-A140-73E4885F36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88" y="-40943"/>
            <a:ext cx="12337577" cy="6939887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B5046F1-A35B-D956-BDF7-0CFEE25AFE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0581" y="2298925"/>
            <a:ext cx="7910535" cy="226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93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1CA95A2-8D47-E343-6818-0429D6625E42}"/>
              </a:ext>
            </a:extLst>
          </p:cNvPr>
          <p:cNvGrpSpPr/>
          <p:nvPr userDrawn="1"/>
        </p:nvGrpSpPr>
        <p:grpSpPr>
          <a:xfrm>
            <a:off x="2115733" y="2576082"/>
            <a:ext cx="7960534" cy="1375945"/>
            <a:chOff x="2115733" y="2576082"/>
            <a:chExt cx="7960534" cy="137594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0652FA8-18F8-EC31-D4DC-1B74824392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15733" y="2576082"/>
              <a:ext cx="3693333" cy="1375945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556C7A0-0BA3-C3D0-E90F-AAF5057005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57442" y="2577179"/>
              <a:ext cx="3818825" cy="137484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1209025-B16A-BA67-E7BA-711440BD6584}"/>
              </a:ext>
            </a:extLst>
          </p:cNvPr>
          <p:cNvSpPr txBox="1"/>
          <p:nvPr userDrawn="1"/>
        </p:nvSpPr>
        <p:spPr>
          <a:xfrm>
            <a:off x="3962400" y="6081889"/>
            <a:ext cx="406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n</a:t>
            </a:r>
            <a:r>
              <a:rPr lang="en-IS" sz="2000" dirty="0"/>
              <a:t>eurotech.eu</a:t>
            </a:r>
          </a:p>
        </p:txBody>
      </p:sp>
    </p:spTree>
    <p:extLst>
      <p:ext uri="{BB962C8B-B14F-4D97-AF65-F5344CB8AC3E}">
        <p14:creationId xmlns:p14="http://schemas.microsoft.com/office/powerpoint/2010/main" val="35866585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63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Bullets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315210-26BE-4631-3FB9-BC773FF88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2000" y="0"/>
            <a:ext cx="5940000" cy="6189818"/>
          </a:xfrm>
        </p:spPr>
        <p:txBody>
          <a:bodyPr/>
          <a:lstStyle/>
          <a:p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15 January 2025</a:t>
            </a:fld>
            <a:endParaRPr lang="en-IS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60AA7A6-4F4F-8E77-F9C8-8EA95454E9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632" y="1838480"/>
            <a:ext cx="51840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208270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 bullets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79C2EE4-A1AE-31B3-12F2-2E14A2692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F22A7-E260-2CEB-3E8D-094DFAD78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3E37458-8988-1340-8B99-3F8865094B32}" type="datetime3">
              <a:rPr lang="en-US" smtClean="0"/>
              <a:t>15 January 2025</a:t>
            </a:fld>
            <a:endParaRPr lang="en-IS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67669FA-A07C-C03A-E9B5-A923B2CC69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632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8171C02-3253-4EF1-0D48-8D270E576B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2885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3246774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bullet slide (max 2 lines)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FE77C79-A9B8-C9B4-4EC4-2BDB891286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32" y="1838480"/>
            <a:ext cx="7641768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B65CD73-40CB-BB4B-44EB-8921D37189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BC6AA4-C28A-7D4D-57EB-E2AD6F0BBF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F212CDE-366B-C94C-B7F5-4768BE0F15A2}" type="datetime3">
              <a:rPr lang="en-US" smtClean="0"/>
              <a:t>15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6627908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columns text slide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E383C4E-5D19-79A3-4003-E23A6A600E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D483D1-CAFB-3FB2-BB2A-C89AF10B5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4B78993-2EFA-D742-9CBE-D8722C593439}" type="datetime3">
              <a:rPr lang="en-US" smtClean="0"/>
              <a:t>15 January 2025</a:t>
            </a:fld>
            <a:endParaRPr lang="en-I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2FE12D-6B3C-EB9B-FB77-49FE9ECFB4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5369879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A5C1F99-C957-53D7-FB85-DEBBD1B6038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22884" y="1838480"/>
            <a:ext cx="5371200" cy="43524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</p:spTree>
    <p:extLst>
      <p:ext uri="{BB962C8B-B14F-4D97-AF65-F5344CB8AC3E}">
        <p14:creationId xmlns:p14="http://schemas.microsoft.com/office/powerpoint/2010/main" val="2558174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text slide 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6803568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AAC977-9E50-955D-DA5B-553E34724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336A721-905E-7753-6FAD-DEB76278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463C-79CB-0043-AB27-5A889335CA16}" type="datetime3">
              <a:rPr lang="en-US" smtClean="0"/>
              <a:t>15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9354494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00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Text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3" y="1838480"/>
            <a:ext cx="5184000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ACC254A-AE6E-4841-C4FF-BC7F38F64F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18225" y="0"/>
            <a:ext cx="6073775" cy="6189818"/>
          </a:xfrm>
        </p:spPr>
        <p:txBody>
          <a:bodyPr/>
          <a:lstStyle/>
          <a:p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3355AE-E810-4A06-4EE5-7BC2CC057C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074B364-8BC2-5611-396D-E9F7B0089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8C1EAEE9-1C76-A04B-9094-4C9F73710CC0}" type="datetime3">
              <a:rPr lang="en-US" smtClean="0"/>
              <a:t>15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32294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73617F-A663-87C6-3687-BBB5487B7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81000"/>
            <a:ext cx="7641768" cy="1168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I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7D106-B00B-52D9-AD91-AC56A9637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632" y="1733550"/>
            <a:ext cx="67885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6312C-47C4-6BDD-69EB-7052FB089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0C7B463C-79CB-0043-AB27-5A889335CA16}" type="datetime3">
              <a:rPr lang="en-US" smtClean="0"/>
              <a:pPr/>
              <a:t>15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03902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0" r:id="rId4"/>
    <p:sldLayoutId id="2147483661" r:id="rId5"/>
    <p:sldLayoutId id="2147483657" r:id="rId6"/>
    <p:sldLayoutId id="2147483652" r:id="rId7"/>
    <p:sldLayoutId id="2147483656" r:id="rId8"/>
    <p:sldLayoutId id="2147483667" r:id="rId9"/>
    <p:sldLayoutId id="2147483668" r:id="rId10"/>
    <p:sldLayoutId id="2147483669" r:id="rId11"/>
    <p:sldLayoutId id="2147483654" r:id="rId12"/>
    <p:sldLayoutId id="2147483655" r:id="rId13"/>
    <p:sldLayoutId id="2147483658" r:id="rId14"/>
    <p:sldLayoutId id="2147483662" r:id="rId15"/>
    <p:sldLayoutId id="2147483663" r:id="rId16"/>
    <p:sldLayoutId id="2147483666" r:id="rId17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ts val="100"/>
        </a:spcBef>
        <a:buNone/>
        <a:defRPr sz="28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73617F-A663-87C6-3687-BBB5487B7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81000"/>
            <a:ext cx="7641768" cy="1168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Click to edit Master title style</a:t>
            </a:r>
            <a:endParaRPr lang="en-I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7D106-B00B-52D9-AD91-AC56A9637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632" y="1733550"/>
            <a:ext cx="67885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6312C-47C4-6BDD-69EB-7052FB089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0C7B463C-79CB-0043-AB27-5A889335CA16}" type="datetime3">
              <a:rPr lang="en-US" smtClean="0"/>
              <a:pPr/>
              <a:t>15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03902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  <p:sldLayoutId id="2147483674" r:id="rId3"/>
    <p:sldLayoutId id="2147483673" r:id="rId4"/>
    <p:sldLayoutId id="2147483672" r:id="rId5"/>
    <p:sldLayoutId id="2147483671" r:id="rId6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ts val="100"/>
        </a:spcBef>
        <a:buNone/>
        <a:defRPr sz="28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education.ec.europa.eu/education-levels/higher-education/european-universities-initiative/about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theneurotech.eu/8-dimensions-neurotechnology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nteucampus.org/" TargetMode="Externa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theneurotech.eu/news?keys=&amp;field_post_category_target_id=1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theneurotech.eu/bridging-medicine-and-technology-ahmed-aizi-umf" TargetMode="External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theneurotech.eu/unleashing-power-neurotechnology-mathew-abrams-incf" TargetMode="External"/><Relationship Id="rId5" Type="http://schemas.openxmlformats.org/officeDocument/2006/relationships/image" Target="../media/image27.png"/><Relationship Id="rId4" Type="http://schemas.openxmlformats.org/officeDocument/2006/relationships/hyperlink" Target="https://theneurotech.eu/faces-neurotecheu-exploring-exciting-aspects-challenges-and-strengths-neurotecheu-jutta-escher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69D2500-2024-C5C8-5A53-E0D8AC56BAD4}"/>
              </a:ext>
            </a:extLst>
          </p:cNvPr>
          <p:cNvSpPr txBox="1"/>
          <p:nvPr/>
        </p:nvSpPr>
        <p:spPr>
          <a:xfrm>
            <a:off x="861237" y="637953"/>
            <a:ext cx="1046952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READ ME!</a:t>
            </a:r>
          </a:p>
          <a:p>
            <a:endParaRPr lang="es-ES" dirty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This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institutional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presentation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of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European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University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of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Brain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and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Technology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Its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objective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provide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members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of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Alliance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use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same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slides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so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we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all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follow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same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visuals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and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disseminate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same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information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. </a:t>
            </a:r>
          </a:p>
          <a:p>
            <a:pPr algn="just"/>
            <a:endParaRPr lang="es-ES" dirty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Every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slide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supposed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be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understood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individually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so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anyone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that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wants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use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presentation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can do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it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freely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. </a:t>
            </a:r>
          </a:p>
          <a:p>
            <a:pPr algn="just"/>
            <a:endParaRPr lang="es-ES" dirty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However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there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are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some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recommendations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50000"/>
                  </a:schemeClr>
                </a:solidFill>
              </a:rPr>
              <a:t>we</a:t>
            </a:r>
            <a:r>
              <a:rPr lang="es-ES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50000"/>
                  </a:schemeClr>
                </a:solidFill>
              </a:rPr>
              <a:t>highly</a:t>
            </a:r>
            <a:r>
              <a:rPr lang="es-ES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50000"/>
                  </a:schemeClr>
                </a:solidFill>
              </a:rPr>
              <a:t>encourage</a:t>
            </a:r>
            <a:r>
              <a:rPr lang="es-ES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50000"/>
                  </a:schemeClr>
                </a:solidFill>
              </a:rPr>
              <a:t>everyone</a:t>
            </a:r>
            <a:r>
              <a:rPr lang="es-ES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50000"/>
                  </a:schemeClr>
                </a:solidFill>
              </a:rPr>
              <a:t>follow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:</a:t>
            </a:r>
          </a:p>
          <a:p>
            <a:pPr algn="just"/>
            <a:endParaRPr lang="es-ES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Do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not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modify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existing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slides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Feel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free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delete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or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adapt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presentation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your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needs</a:t>
            </a:r>
            <a:endParaRPr lang="es-ES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If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you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want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to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add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a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slide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follow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templates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provided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slides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27-34)</a:t>
            </a:r>
          </a:p>
          <a:p>
            <a:pPr algn="just"/>
            <a:endParaRPr lang="es-ES" dirty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This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presentation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has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been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made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by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WP5 of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NeurotechEU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reflecting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conditions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in </a:t>
            </a:r>
            <a:r>
              <a:rPr lang="es-ES" dirty="0" err="1">
                <a:solidFill>
                  <a:schemeClr val="tx1">
                    <a:lumMod val="50000"/>
                  </a:schemeClr>
                </a:solidFill>
              </a:rPr>
              <a:t>November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 2024. </a:t>
            </a:r>
            <a:endParaRPr lang="es-ES" b="1" dirty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Finally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remember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to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delate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this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slide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</a:t>
            </a:r>
            <a:endParaRPr lang="es-E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222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AE6605B2-366E-4F6D-2AA3-8C2085F46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3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00BF-E0A7-12F5-438F-89A49083E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80999"/>
            <a:ext cx="5395392" cy="1208315"/>
          </a:xfrm>
        </p:spPr>
        <p:txBody>
          <a:bodyPr>
            <a:normAutofit fontScale="90000"/>
          </a:bodyPr>
          <a:lstStyle/>
          <a:p>
            <a:pPr>
              <a:lnSpc>
                <a:spcPts val="3300"/>
              </a:lnSpc>
            </a:pPr>
            <a:r>
              <a:rPr lang="en-US" b="0" i="0" dirty="0">
                <a:solidFill>
                  <a:srgbClr val="5F59FF"/>
                </a:solidFill>
                <a:effectLst/>
              </a:rPr>
              <a:t>European Universities  - a key pillar of the European Education Area</a:t>
            </a:r>
            <a:endParaRPr lang="en-US" dirty="0">
              <a:solidFill>
                <a:srgbClr val="5F59FF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E4B28-0C45-365B-F583-552B22A6D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400"/>
              </a:lnSpc>
            </a:pPr>
            <a:r>
              <a:rPr lang="en-US" b="0" i="0" dirty="0">
                <a:solidFill>
                  <a:srgbClr val="260387"/>
                </a:solidFill>
                <a:effectLst/>
                <a:latin typeface="YAFcfoaHu-s 0"/>
              </a:rPr>
              <a:t>The European Union envisioned in 2017 a </a:t>
            </a:r>
            <a:r>
              <a:rPr lang="en-US" b="1" i="0" dirty="0">
                <a:solidFill>
                  <a:srgbClr val="260387"/>
                </a:solidFill>
                <a:effectLst/>
                <a:latin typeface="YAFcfoaHu-s 0"/>
              </a:rPr>
              <a:t>European Education Area</a:t>
            </a:r>
            <a:r>
              <a:rPr lang="en-US" b="0" i="0" dirty="0">
                <a:solidFill>
                  <a:srgbClr val="260387"/>
                </a:solidFill>
                <a:effectLst/>
                <a:latin typeface="YAFcfoaHu-s 0"/>
              </a:rPr>
              <a:t> to be built in 2025 in which </a:t>
            </a:r>
            <a:r>
              <a:rPr lang="en-US" b="0" dirty="0">
                <a:solidFill>
                  <a:srgbClr val="260387"/>
                </a:solidFill>
                <a:effectLst/>
                <a:latin typeface="YAFcfoaHu-s 0"/>
              </a:rPr>
              <a:t>“learning, studying, and doing research should not be hampered by borders”.</a:t>
            </a:r>
          </a:p>
          <a:p>
            <a:pPr>
              <a:lnSpc>
                <a:spcPts val="2400"/>
              </a:lnSpc>
            </a:pPr>
            <a:endParaRPr lang="en-US" dirty="0">
              <a:solidFill>
                <a:srgbClr val="260387"/>
              </a:solidFill>
              <a:effectLst/>
              <a:latin typeface="YAFcfoaHu-s 0"/>
            </a:endParaRPr>
          </a:p>
          <a:p>
            <a:pPr>
              <a:lnSpc>
                <a:spcPts val="2400"/>
              </a:lnSpc>
            </a:pPr>
            <a:r>
              <a:rPr lang="en-US" b="1" i="0" dirty="0">
                <a:solidFill>
                  <a:srgbClr val="260387"/>
                </a:solidFill>
                <a:effectLst/>
                <a:latin typeface="YAFcfoaHu-s 0"/>
              </a:rPr>
              <a:t>European Universities Alliances </a:t>
            </a:r>
            <a:r>
              <a:rPr lang="en-US" b="0" i="0" dirty="0">
                <a:solidFill>
                  <a:srgbClr val="260387"/>
                </a:solidFill>
                <a:effectLst/>
                <a:latin typeface="YAFcfoaHu-s 0"/>
              </a:rPr>
              <a:t>are the way to foster excellence, innovation, and inclusion in higher -and transnational- education across Europe. </a:t>
            </a:r>
            <a:endParaRPr lang="en-US" dirty="0">
              <a:solidFill>
                <a:srgbClr val="260387"/>
              </a:solidFill>
              <a:effectLst/>
              <a:latin typeface="YAFcfoaHu-s 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1C273-05CC-BB8E-6B2B-B15F18840A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D4A9D93-1574-6E60-32E6-47BB09F4DDE7}"/>
              </a:ext>
            </a:extLst>
          </p:cNvPr>
          <p:cNvSpPr txBox="1"/>
          <p:nvPr/>
        </p:nvSpPr>
        <p:spPr>
          <a:xfrm>
            <a:off x="3049524" y="3244334"/>
            <a:ext cx="6099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dirty="0"/>
          </a:p>
        </p:txBody>
      </p:sp>
      <p:pic>
        <p:nvPicPr>
          <p:cNvPr id="14" name="Marcador de posición de imagen 13" descr="Patrón de fondo&#10;&#10;Descripción generada automáticamente con confianza media">
            <a:extLst>
              <a:ext uri="{FF2B5EF4-FFF2-40B4-BE49-F238E27FC236}">
                <a16:creationId xmlns:a16="http://schemas.microsoft.com/office/drawing/2014/main" id="{AB563CA4-D49E-28FC-A3A7-9C1758625D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24949" t="-177" r="-1203" b="2361"/>
          <a:stretch/>
        </p:blipFill>
        <p:spPr>
          <a:xfrm>
            <a:off x="6246103" y="0"/>
            <a:ext cx="6073775" cy="6189818"/>
          </a:xfrm>
        </p:spPr>
      </p:pic>
      <p:pic>
        <p:nvPicPr>
          <p:cNvPr id="17" name="Imagen 16" descr="Patrón de fondo&#10;&#10;Descripción generada automáticamente con confianza media">
            <a:extLst>
              <a:ext uri="{FF2B5EF4-FFF2-40B4-BE49-F238E27FC236}">
                <a16:creationId xmlns:a16="http://schemas.microsoft.com/office/drawing/2014/main" id="{8CF87725-9908-EEDC-A19A-9BC76BEC73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192" r="77630"/>
          <a:stretch/>
        </p:blipFill>
        <p:spPr>
          <a:xfrm>
            <a:off x="4271830" y="4497267"/>
            <a:ext cx="1974273" cy="183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72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176EB-4DCE-BCB7-F3B4-586FC7845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B3691-542B-7B8D-CB12-77D81C49D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80999"/>
            <a:ext cx="5395392" cy="1208315"/>
          </a:xfrm>
        </p:spPr>
        <p:txBody>
          <a:bodyPr>
            <a:normAutofit fontScale="90000"/>
          </a:bodyPr>
          <a:lstStyle/>
          <a:p>
            <a:pPr>
              <a:lnSpc>
                <a:spcPts val="3300"/>
              </a:lnSpc>
            </a:pPr>
            <a:r>
              <a:rPr lang="en-US" b="0" i="0" dirty="0">
                <a:solidFill>
                  <a:srgbClr val="5F59FF"/>
                </a:solidFill>
                <a:effectLst/>
              </a:rPr>
              <a:t>European Universities- a key pillar of the European Education Area</a:t>
            </a:r>
            <a:endParaRPr lang="en-US" dirty="0">
              <a:solidFill>
                <a:srgbClr val="5F59FF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58FE6-63AE-E3AA-2561-8FD791583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400"/>
              </a:lnSpc>
            </a:pPr>
            <a:r>
              <a:rPr lang="en-US" b="0" i="0" dirty="0">
                <a:solidFill>
                  <a:srgbClr val="260387"/>
                </a:solidFill>
                <a:effectLst/>
                <a:latin typeface="YAFcfoaHu-s 0"/>
              </a:rPr>
              <a:t>Founded by </a:t>
            </a:r>
            <a:r>
              <a:rPr lang="en-US" b="1" i="0" dirty="0">
                <a:solidFill>
                  <a:srgbClr val="260387"/>
                </a:solidFill>
                <a:effectLst/>
                <a:latin typeface="YAFcfoaHu-s 0"/>
              </a:rPr>
              <a:t>Erasmus+</a:t>
            </a:r>
            <a:r>
              <a:rPr lang="en-US" b="0" i="0" dirty="0">
                <a:solidFill>
                  <a:srgbClr val="260387"/>
                </a:solidFill>
                <a:effectLst/>
                <a:latin typeface="YAFcfoaHu-s 0"/>
              </a:rPr>
              <a:t>, European Universities embody the freedom to:</a:t>
            </a:r>
          </a:p>
          <a:p>
            <a:pPr>
              <a:lnSpc>
                <a:spcPts val="2400"/>
              </a:lnSpc>
            </a:pPr>
            <a:endParaRPr lang="en-US" dirty="0">
              <a:solidFill>
                <a:srgbClr val="260387"/>
              </a:solidFill>
              <a:latin typeface="YAFcfoaHu-s 0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Learn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Work together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Innovate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Share knowledge and capacity</a:t>
            </a:r>
          </a:p>
          <a:p>
            <a:pPr>
              <a:lnSpc>
                <a:spcPts val="2400"/>
              </a:lnSpc>
            </a:pPr>
            <a:endParaRPr lang="en-US" dirty="0">
              <a:solidFill>
                <a:srgbClr val="260387"/>
              </a:solidFill>
              <a:effectLst/>
              <a:latin typeface="YAFcfoaHu-s 0"/>
            </a:endParaRPr>
          </a:p>
          <a:p>
            <a:pPr>
              <a:lnSpc>
                <a:spcPts val="2400"/>
              </a:lnSpc>
            </a:pPr>
            <a:r>
              <a:rPr lang="en-US" dirty="0">
                <a:solidFill>
                  <a:srgbClr val="260387"/>
                </a:solidFill>
                <a:effectLst/>
                <a:latin typeface="YAFcfoaHu-s 0"/>
              </a:rPr>
              <a:t>The Eur</a:t>
            </a:r>
            <a:r>
              <a:rPr lang="en-US" dirty="0">
                <a:solidFill>
                  <a:srgbClr val="260387"/>
                </a:solidFill>
                <a:latin typeface="YAFcfoaHu-s 0"/>
              </a:rPr>
              <a:t>opean University of Brain and Technology is one of the </a:t>
            </a:r>
            <a:r>
              <a:rPr lang="en-US" b="1" dirty="0">
                <a:solidFill>
                  <a:srgbClr val="260387"/>
                </a:solidFill>
                <a:latin typeface="YAFcfoaHu-s 0"/>
              </a:rPr>
              <a:t>64 European Alliances.</a:t>
            </a:r>
            <a:endParaRPr lang="en-US" b="1" dirty="0">
              <a:solidFill>
                <a:srgbClr val="260387"/>
              </a:solidFill>
              <a:effectLst/>
              <a:latin typeface="YAFcfoaHu-s 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E972E9-8725-F66C-35D4-8BDE150F870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5DBAD6-B788-CE91-8CF1-E1BEA52D5BA5}"/>
              </a:ext>
            </a:extLst>
          </p:cNvPr>
          <p:cNvSpPr txBox="1"/>
          <p:nvPr/>
        </p:nvSpPr>
        <p:spPr>
          <a:xfrm>
            <a:off x="3049524" y="3244334"/>
            <a:ext cx="6099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EFBA649-A6FD-5CC8-94C7-91F336F0455E}"/>
              </a:ext>
            </a:extLst>
          </p:cNvPr>
          <p:cNvSpPr txBox="1"/>
          <p:nvPr/>
        </p:nvSpPr>
        <p:spPr>
          <a:xfrm>
            <a:off x="3068701" y="5781749"/>
            <a:ext cx="60990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i="0" dirty="0" err="1">
                <a:solidFill>
                  <a:srgbClr val="260387"/>
                </a:solidFill>
                <a:effectLst/>
                <a:hlinkClick r:id="rId2"/>
              </a:rPr>
              <a:t>The</a:t>
            </a:r>
            <a:r>
              <a:rPr lang="es-ES" sz="2000" b="0" i="0" dirty="0">
                <a:solidFill>
                  <a:srgbClr val="260387"/>
                </a:solidFill>
                <a:effectLst/>
                <a:hlinkClick r:id="rId2"/>
              </a:rPr>
              <a:t> </a:t>
            </a:r>
            <a:r>
              <a:rPr lang="es-ES" sz="2000" b="0" i="0" dirty="0" err="1">
                <a:solidFill>
                  <a:srgbClr val="260387"/>
                </a:solidFill>
                <a:effectLst/>
                <a:hlinkClick r:id="rId2"/>
              </a:rPr>
              <a:t>European</a:t>
            </a:r>
            <a:r>
              <a:rPr lang="es-ES" sz="2000" b="0" i="0" dirty="0">
                <a:solidFill>
                  <a:srgbClr val="260387"/>
                </a:solidFill>
                <a:effectLst/>
                <a:hlinkClick r:id="rId2"/>
              </a:rPr>
              <a:t> </a:t>
            </a:r>
            <a:r>
              <a:rPr lang="es-ES" sz="2000" b="0" i="0" dirty="0" err="1">
                <a:solidFill>
                  <a:srgbClr val="260387"/>
                </a:solidFill>
                <a:effectLst/>
                <a:hlinkClick r:id="rId2"/>
              </a:rPr>
              <a:t>Universities</a:t>
            </a:r>
            <a:r>
              <a:rPr lang="es-ES" b="0" i="0" dirty="0">
                <a:solidFill>
                  <a:srgbClr val="260387"/>
                </a:solidFill>
                <a:effectLst/>
                <a:hlinkClick r:id="rId2"/>
              </a:rPr>
              <a:t> </a:t>
            </a:r>
            <a:endParaRPr lang="es-ES" dirty="0"/>
          </a:p>
        </p:txBody>
      </p:sp>
      <p:pic>
        <p:nvPicPr>
          <p:cNvPr id="9" name="Marcador de posición de imagen 13" descr="Patrón de fondo&#10;&#10;Descripción generada automáticamente con confianza media">
            <a:extLst>
              <a:ext uri="{FF2B5EF4-FFF2-40B4-BE49-F238E27FC236}">
                <a16:creationId xmlns:a16="http://schemas.microsoft.com/office/drawing/2014/main" id="{63357448-8762-65E1-1E1E-6448D76520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49" t="-177" r="-1203" b="2361"/>
          <a:stretch/>
        </p:blipFill>
        <p:spPr>
          <a:xfrm>
            <a:off x="6246103" y="0"/>
            <a:ext cx="6073775" cy="618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24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2058F-3527-A47A-6B39-085B6EE0E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2DD54AE-52CA-B3E9-C870-ECE585A69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 err="1"/>
              <a:t>NeurotechEU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59F5AB-FD84-456C-974D-3D04F0253FE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947755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8846-1E31-3115-7097-D02EC567D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71763"/>
            <a:ext cx="7641768" cy="1208315"/>
          </a:xfrm>
        </p:spPr>
        <p:txBody>
          <a:bodyPr>
            <a:normAutofit fontScale="90000"/>
          </a:bodyPr>
          <a:lstStyle/>
          <a:p>
            <a:pPr>
              <a:lnSpc>
                <a:spcPts val="3300"/>
              </a:lnSpc>
            </a:pPr>
            <a:r>
              <a:rPr lang="en-US" b="0" i="0" dirty="0">
                <a:solidFill>
                  <a:srgbClr val="5F59FF"/>
                </a:solidFill>
                <a:effectLst/>
              </a:rPr>
              <a:t>The European University of Brain and Technology,</a:t>
            </a:r>
            <a:br>
              <a:rPr lang="en-US" dirty="0">
                <a:solidFill>
                  <a:srgbClr val="5F59FF"/>
                </a:solidFill>
                <a:effectLst/>
              </a:rPr>
            </a:br>
            <a:r>
              <a:rPr lang="en-US" b="0" i="0" dirty="0" err="1">
                <a:solidFill>
                  <a:srgbClr val="5F59FF"/>
                </a:solidFill>
                <a:effectLst/>
              </a:rPr>
              <a:t>NeurotechEU</a:t>
            </a:r>
            <a:endParaRPr lang="en-US" dirty="0">
              <a:solidFill>
                <a:srgbClr val="5F59FF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378BC-F619-AAD0-8AB9-F7726EED1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100"/>
              </a:lnSpc>
            </a:pPr>
            <a:r>
              <a:rPr lang="en-US" b="0" i="0" dirty="0">
                <a:solidFill>
                  <a:srgbClr val="260288"/>
                </a:solidFill>
                <a:effectLst/>
              </a:rPr>
              <a:t>The first and only university alliance dedicated to </a:t>
            </a:r>
            <a:r>
              <a:rPr lang="en-US" b="1" i="0" dirty="0">
                <a:solidFill>
                  <a:srgbClr val="260288"/>
                </a:solidFill>
                <a:effectLst/>
              </a:rPr>
              <a:t>neurotechnology</a:t>
            </a:r>
            <a:r>
              <a:rPr lang="en-US" b="0" i="0" dirty="0">
                <a:solidFill>
                  <a:srgbClr val="260288"/>
                </a:solidFill>
                <a:effectLst/>
              </a:rPr>
              <a:t>.</a:t>
            </a:r>
          </a:p>
          <a:p>
            <a:pPr>
              <a:lnSpc>
                <a:spcPts val="2100"/>
              </a:lnSpc>
            </a:pPr>
            <a:endParaRPr lang="en-US" dirty="0">
              <a:solidFill>
                <a:srgbClr val="260288"/>
              </a:solidFill>
              <a:effectLst/>
            </a:endParaRPr>
          </a:p>
          <a:p>
            <a:pPr>
              <a:lnSpc>
                <a:spcPts val="2100"/>
              </a:lnSpc>
            </a:pPr>
            <a:r>
              <a:rPr lang="en-US" b="0" i="0" dirty="0">
                <a:solidFill>
                  <a:srgbClr val="260288"/>
                </a:solidFill>
                <a:effectLst/>
              </a:rPr>
              <a:t>Eight top universities across Europe form this Alliance to transcend borders and tackle neurological challenges through education, research, innovation and mobility. </a:t>
            </a:r>
          </a:p>
          <a:p>
            <a:pPr>
              <a:lnSpc>
                <a:spcPts val="2100"/>
              </a:lnSpc>
            </a:pPr>
            <a:endParaRPr lang="en-US" dirty="0">
              <a:solidFill>
                <a:srgbClr val="260288"/>
              </a:solidFill>
              <a:effectLst/>
            </a:endParaRPr>
          </a:p>
          <a:p>
            <a:pPr>
              <a:lnSpc>
                <a:spcPts val="2100"/>
              </a:lnSpc>
            </a:pPr>
            <a:r>
              <a:rPr lang="en-US" b="0" i="0" dirty="0" err="1">
                <a:solidFill>
                  <a:srgbClr val="260288"/>
                </a:solidFill>
                <a:effectLst/>
              </a:rPr>
              <a:t>NeurotechEU's</a:t>
            </a:r>
            <a:r>
              <a:rPr lang="en-US" b="0" i="0" dirty="0">
                <a:solidFill>
                  <a:srgbClr val="260288"/>
                </a:solidFill>
                <a:effectLst/>
              </a:rPr>
              <a:t> goal is to establish </a:t>
            </a:r>
            <a:r>
              <a:rPr lang="en-US" b="1" i="0" dirty="0">
                <a:solidFill>
                  <a:srgbClr val="260288"/>
                </a:solidFill>
                <a:effectLst/>
              </a:rPr>
              <a:t>neurotechnology</a:t>
            </a:r>
            <a:r>
              <a:rPr lang="en-US" b="0" i="0" dirty="0">
                <a:solidFill>
                  <a:srgbClr val="260288"/>
                </a:solidFill>
                <a:effectLst/>
              </a:rPr>
              <a:t> as an applied science and provide society with </a:t>
            </a:r>
            <a:r>
              <a:rPr lang="en-US" b="1" i="1" dirty="0">
                <a:solidFill>
                  <a:srgbClr val="260288"/>
                </a:solidFill>
                <a:effectLst/>
              </a:rPr>
              <a:t>technologies from, for, and with the brain</a:t>
            </a:r>
            <a:r>
              <a:rPr lang="en-US" b="1" i="0" dirty="0">
                <a:solidFill>
                  <a:srgbClr val="260288"/>
                </a:solidFill>
                <a:effectLst/>
              </a:rPr>
              <a:t>. </a:t>
            </a:r>
            <a:endParaRPr lang="en-US" dirty="0">
              <a:solidFill>
                <a:srgbClr val="260288"/>
              </a:solidFill>
              <a:effectLst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917FE-5184-3C49-02CD-B959F9C76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6" name="Imagen 5" descr="Imagen que contiene fuegos artificiales, grande&#10;&#10;Descripción generada automáticamente">
            <a:extLst>
              <a:ext uri="{FF2B5EF4-FFF2-40B4-BE49-F238E27FC236}">
                <a16:creationId xmlns:a16="http://schemas.microsoft.com/office/drawing/2014/main" id="{D8D767C2-518A-C4A0-DC6D-CDAA772CCE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58" t="18693" r="18676" b="19966"/>
          <a:stretch/>
        </p:blipFill>
        <p:spPr>
          <a:xfrm>
            <a:off x="7315200" y="975920"/>
            <a:ext cx="4627626" cy="472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53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933BC-DDE2-2A6D-12E9-F3965A5BF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BCDAE-E921-9FA3-4F9F-EA3547EC3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71763"/>
            <a:ext cx="7641768" cy="1208315"/>
          </a:xfrm>
        </p:spPr>
        <p:txBody>
          <a:bodyPr>
            <a:normAutofit/>
          </a:bodyPr>
          <a:lstStyle/>
          <a:p>
            <a:pPr>
              <a:lnSpc>
                <a:spcPts val="3300"/>
              </a:lnSpc>
            </a:pPr>
            <a:r>
              <a:rPr lang="en-US" b="0" i="0" dirty="0">
                <a:solidFill>
                  <a:srgbClr val="5F59FF"/>
                </a:solidFill>
                <a:effectLst/>
              </a:rPr>
              <a:t>8 Partner Universities</a:t>
            </a:r>
            <a:endParaRPr lang="en-US" dirty="0">
              <a:solidFill>
                <a:srgbClr val="5F59FF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D7B47-2914-384D-A522-8E0553692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32" y="1519192"/>
            <a:ext cx="6803568" cy="33370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 err="1">
                <a:solidFill>
                  <a:srgbClr val="260387"/>
                </a:solidFill>
                <a:effectLst/>
              </a:rPr>
              <a:t>Radboud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Universiteit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(RU,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The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Netherlands</a:t>
            </a:r>
            <a:r>
              <a:rPr lang="es-ES" b="0" i="0" dirty="0">
                <a:solidFill>
                  <a:srgbClr val="260387"/>
                </a:solidFill>
                <a:effectLst/>
              </a:rPr>
              <a:t>)</a:t>
            </a:r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260387"/>
                </a:solidFill>
                <a:effectLst/>
              </a:rPr>
              <a:t>Universidad Miguel Hernández de Elche (UMH,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Spain</a:t>
            </a:r>
            <a:r>
              <a:rPr lang="es-ES" b="0" i="0" dirty="0">
                <a:solidFill>
                  <a:srgbClr val="260387"/>
                </a:solidFill>
                <a:effectLst/>
              </a:rPr>
              <a:t>)</a:t>
            </a:r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260387"/>
                </a:solidFill>
                <a:effectLst/>
              </a:rPr>
              <a:t>Karolinska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Institutet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(KI,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Sweden</a:t>
            </a:r>
            <a:r>
              <a:rPr lang="es-ES" b="0" i="0" dirty="0">
                <a:solidFill>
                  <a:srgbClr val="260387"/>
                </a:solidFill>
                <a:effectLst/>
              </a:rPr>
              <a:t>)</a:t>
            </a:r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 err="1">
                <a:solidFill>
                  <a:srgbClr val="260387"/>
                </a:solidFill>
                <a:effectLst/>
              </a:rPr>
              <a:t>Rheinische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Friederich-Wilhelms-Universität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Bonn (UBO,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Germany</a:t>
            </a:r>
            <a:r>
              <a:rPr lang="es-ES" b="0" i="0" dirty="0">
                <a:solidFill>
                  <a:srgbClr val="260387"/>
                </a:solidFill>
                <a:effectLst/>
              </a:rPr>
              <a:t>)</a:t>
            </a:r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 err="1">
                <a:solidFill>
                  <a:srgbClr val="260387"/>
                </a:solidFill>
                <a:effectLst/>
                <a:cs typeface="Arial"/>
              </a:rPr>
              <a:t>Boğaziçi</a:t>
            </a:r>
            <a:r>
              <a:rPr lang="es-ES" b="0" i="0" dirty="0">
                <a:solidFill>
                  <a:srgbClr val="260387"/>
                </a:solidFill>
                <a:effectLst/>
                <a:cs typeface="Arial"/>
              </a:rPr>
              <a:t> </a:t>
            </a:r>
            <a:r>
              <a:rPr lang="es-ES" b="0" i="0" dirty="0" err="1">
                <a:solidFill>
                  <a:srgbClr val="260387"/>
                </a:solidFill>
                <a:effectLst/>
                <a:cs typeface="Arial"/>
              </a:rPr>
              <a:t>Üniversitesi</a:t>
            </a:r>
            <a:r>
              <a:rPr lang="es-ES" b="0" i="0" dirty="0">
                <a:solidFill>
                  <a:srgbClr val="260387"/>
                </a:solidFill>
                <a:effectLst/>
                <a:cs typeface="Arial"/>
              </a:rPr>
              <a:t> (</a:t>
            </a:r>
            <a:r>
              <a:rPr lang="es-ES" dirty="0">
                <a:solidFill>
                  <a:srgbClr val="260387"/>
                </a:solidFill>
                <a:cs typeface="Arial"/>
              </a:rPr>
              <a:t>BOUN</a:t>
            </a:r>
            <a:r>
              <a:rPr lang="es-ES" b="0" i="0" dirty="0">
                <a:solidFill>
                  <a:srgbClr val="260387"/>
                </a:solidFill>
                <a:effectLst/>
                <a:cs typeface="Arial"/>
              </a:rPr>
              <a:t>, </a:t>
            </a:r>
            <a:r>
              <a:rPr lang="es-ES" b="0" i="0" dirty="0" err="1">
                <a:solidFill>
                  <a:srgbClr val="260387"/>
                </a:solidFill>
                <a:effectLst/>
                <a:cs typeface="Arial"/>
              </a:rPr>
              <a:t>Turkey</a:t>
            </a:r>
            <a:r>
              <a:rPr lang="es-ES" b="0" i="0" dirty="0">
                <a:solidFill>
                  <a:srgbClr val="260387"/>
                </a:solidFill>
                <a:effectLst/>
                <a:cs typeface="Arial"/>
              </a:rPr>
              <a:t>)</a:t>
            </a:r>
            <a:endParaRPr lang="es-ES" dirty="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 err="1">
                <a:solidFill>
                  <a:srgbClr val="260387"/>
                </a:solidFill>
                <a:effectLst/>
              </a:rPr>
              <a:t>Universitatea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de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Medicină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și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Farmacie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din Cluj-Napoca (UMF, Romania)</a:t>
            </a:r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 err="1">
                <a:solidFill>
                  <a:srgbClr val="260387"/>
                </a:solidFill>
                <a:effectLst/>
              </a:rPr>
              <a:t>Université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de Lille, (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ULille</a:t>
            </a:r>
            <a:r>
              <a:rPr lang="es-ES" b="0" i="0" dirty="0">
                <a:solidFill>
                  <a:srgbClr val="260387"/>
                </a:solidFill>
                <a:effectLst/>
              </a:rPr>
              <a:t>, France)</a:t>
            </a:r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0" i="0" dirty="0" err="1">
                <a:solidFill>
                  <a:srgbClr val="260387"/>
                </a:solidFill>
                <a:effectLst/>
              </a:rPr>
              <a:t>Háskólinn</a:t>
            </a:r>
            <a:r>
              <a:rPr lang="es-ES" b="0" i="0" dirty="0">
                <a:solidFill>
                  <a:srgbClr val="260387"/>
                </a:solidFill>
                <a:effectLst/>
              </a:rPr>
              <a:t> í 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Reykjavík</a:t>
            </a:r>
            <a:r>
              <a:rPr lang="es-ES" b="0" i="0" dirty="0">
                <a:solidFill>
                  <a:srgbClr val="260387"/>
                </a:solidFill>
                <a:effectLst/>
              </a:rPr>
              <a:t> (HR, </a:t>
            </a:r>
            <a:r>
              <a:rPr lang="es-ES" b="0" i="0" dirty="0" err="1">
                <a:solidFill>
                  <a:srgbClr val="260387"/>
                </a:solidFill>
                <a:effectLst/>
              </a:rPr>
              <a:t>Iceland</a:t>
            </a:r>
            <a:r>
              <a:rPr lang="es-ES" b="0" i="0" dirty="0">
                <a:solidFill>
                  <a:srgbClr val="260387"/>
                </a:solidFill>
                <a:effectLst/>
              </a:rPr>
              <a:t>)</a:t>
            </a:r>
            <a:endParaRPr lang="es-E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5DC71-D4A7-BFDB-219C-E4D158818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6" name="Imagen 5" descr="Mapa&#10;&#10;Descripción generada automáticamente">
            <a:extLst>
              <a:ext uri="{FF2B5EF4-FFF2-40B4-BE49-F238E27FC236}">
                <a16:creationId xmlns:a16="http://schemas.microsoft.com/office/drawing/2014/main" id="{17DC64E0-41C0-ABF7-1EB7-4F36D83F7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410662"/>
            <a:ext cx="5230800" cy="486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187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46BCF-75C9-4EF9-37A4-B1FF8109C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FDA14-B9F8-D4DE-2017-ACAB5D574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71763"/>
            <a:ext cx="7641768" cy="1208315"/>
          </a:xfrm>
        </p:spPr>
        <p:txBody>
          <a:bodyPr>
            <a:normAutofit/>
          </a:bodyPr>
          <a:lstStyle/>
          <a:p>
            <a:pPr>
              <a:lnSpc>
                <a:spcPts val="3300"/>
              </a:lnSpc>
            </a:pPr>
            <a:r>
              <a:rPr lang="en-US" b="0" i="0" dirty="0">
                <a:solidFill>
                  <a:srgbClr val="5F59FF"/>
                </a:solidFill>
                <a:effectLst/>
              </a:rPr>
              <a:t>People of </a:t>
            </a:r>
            <a:r>
              <a:rPr lang="en-US" b="0" i="0" dirty="0" err="1">
                <a:solidFill>
                  <a:srgbClr val="5F59FF"/>
                </a:solidFill>
                <a:effectLst/>
              </a:rPr>
              <a:t>NeurotechEU</a:t>
            </a:r>
            <a:endParaRPr lang="en-US" dirty="0">
              <a:solidFill>
                <a:srgbClr val="5F59FF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F3F38-A98D-C35B-9A61-0B70AFAAF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100"/>
              </a:lnSpc>
            </a:pPr>
            <a:r>
              <a:rPr lang="en-US" b="0" i="0" dirty="0">
                <a:solidFill>
                  <a:srgbClr val="260387"/>
                </a:solidFill>
                <a:effectLst/>
              </a:rPr>
              <a:t>The university’s staff organization comprises a diverse team dedicated to supporting academic excellence, research, and student success. </a:t>
            </a:r>
          </a:p>
          <a:p>
            <a:pPr>
              <a:lnSpc>
                <a:spcPts val="2100"/>
              </a:lnSpc>
            </a:pPr>
            <a:endParaRPr lang="en-US" dirty="0">
              <a:solidFill>
                <a:srgbClr val="260387"/>
              </a:solidFill>
            </a:endParaRPr>
          </a:p>
          <a:p>
            <a:pPr>
              <a:lnSpc>
                <a:spcPts val="2100"/>
              </a:lnSpc>
            </a:pPr>
            <a:r>
              <a:rPr lang="en-US" b="0" i="0" dirty="0">
                <a:solidFill>
                  <a:srgbClr val="260387"/>
                </a:solidFill>
                <a:effectLst/>
              </a:rPr>
              <a:t>Together, they foster a collaborative environment that enhances learning and innovation across the </a:t>
            </a:r>
            <a:r>
              <a:rPr lang="en-US" b="0" i="0" dirty="0" err="1">
                <a:solidFill>
                  <a:srgbClr val="260387"/>
                </a:solidFill>
                <a:effectLst/>
              </a:rPr>
              <a:t>NeurotechEU</a:t>
            </a:r>
            <a:r>
              <a:rPr lang="en-US" b="0" i="0" dirty="0">
                <a:solidFill>
                  <a:srgbClr val="260387"/>
                </a:solidFill>
                <a:effectLst/>
              </a:rPr>
              <a:t> community.</a:t>
            </a:r>
            <a:endParaRPr lang="en-US" dirty="0">
              <a:solidFill>
                <a:srgbClr val="260288"/>
              </a:solidFill>
              <a:effectLst/>
              <a:latin typeface="YAFcfoaHu-s 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6AF6D-B1C4-41C0-1A17-A6B98F431F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8506" y="6481675"/>
            <a:ext cx="2743200" cy="365125"/>
          </a:xfrm>
        </p:spPr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10" name="Imagen 9" descr="Diagrama&#10;&#10;Descripción generada automáticamente">
            <a:extLst>
              <a:ext uri="{FF2B5EF4-FFF2-40B4-BE49-F238E27FC236}">
                <a16:creationId xmlns:a16="http://schemas.microsoft.com/office/drawing/2014/main" id="{F8BBA9F7-31F8-6982-F6F2-FFF91B8678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31" b="98869" l="362" r="96075">
                        <a14:foregroundMark x1="64070" y1="16958" x2="61715" y2="8119"/>
                        <a14:foregroundMark x1="61715" y1="8119" x2="55737" y2="4419"/>
                        <a14:foregroundMark x1="55737" y1="4419" x2="52053" y2="11716"/>
                        <a14:foregroundMark x1="52053" y1="11716" x2="48188" y2="32271"/>
                        <a14:foregroundMark x1="48188" y1="32271" x2="48792" y2="41316"/>
                        <a14:foregroundMark x1="51630" y1="20658" x2="48490" y2="27646"/>
                        <a14:foregroundMark x1="48490" y1="27646" x2="46679" y2="35971"/>
                        <a14:foregroundMark x1="46679" y1="35971" x2="46800" y2="36588"/>
                        <a14:foregroundMark x1="51329" y1="20349" x2="47162" y2="28674"/>
                        <a14:foregroundMark x1="47162" y1="28674" x2="46014" y2="38335"/>
                        <a14:foregroundMark x1="46014" y1="38335" x2="40761" y2="42652"/>
                        <a14:foregroundMark x1="40761" y1="42652" x2="15996" y2="45462"/>
                        <a14:foregroundMark x1="12666" y1="47977" x2="12500" y2="71634"/>
                        <a14:foregroundMark x1="12500" y1="71634" x2="25906" y2="73381"/>
                        <a14:foregroundMark x1="25906" y1="73381" x2="43659" y2="69990"/>
                        <a14:foregroundMark x1="43659" y1="69990" x2="45954" y2="79137"/>
                        <a14:foregroundMark x1="45954" y1="79137" x2="46377" y2="91367"/>
                        <a14:foregroundMark x1="46377" y1="91367" x2="54589" y2="97328"/>
                        <a14:foregroundMark x1="54589" y1="97328" x2="72101" y2="98356"/>
                        <a14:foregroundMark x1="72101" y1="98356" x2="77415" y2="93731"/>
                        <a14:foregroundMark x1="77415" y1="93731" x2="78563" y2="84995"/>
                        <a14:foregroundMark x1="78563" y1="84995" x2="82186" y2="78520"/>
                        <a14:foregroundMark x1="82186" y1="78520" x2="97766" y2="73792"/>
                        <a14:foregroundMark x1="97766" y1="73792" x2="99336" y2="30730"/>
                        <a14:foregroundMark x1="99336" y1="30730" x2="97645" y2="19219"/>
                        <a14:foregroundMark x1="97645" y1="19219" x2="80616" y2="18294"/>
                        <a14:foregroundMark x1="80616" y1="18294" x2="58998" y2="1233"/>
                        <a14:foregroundMark x1="58998" y1="1233" x2="50845" y2="9353"/>
                        <a14:foregroundMark x1="50845" y1="9353" x2="48309" y2="24563"/>
                        <a14:foregroundMark x1="4469" y1="93731" x2="12077" y2="97739"/>
                        <a14:foregroundMark x1="12077" y1="97739" x2="20954" y2="97328"/>
                        <a14:foregroundMark x1="20954" y1="97328" x2="27778" y2="98458"/>
                        <a14:foregroundMark x1="27778" y1="98458" x2="21075" y2="94347"/>
                        <a14:foregroundMark x1="21075" y1="94347" x2="2959" y2="94450"/>
                        <a14:foregroundMark x1="58937" y1="6372" x2="53804" y2="25694"/>
                        <a14:foregroundMark x1="53804" y1="25694" x2="64493" y2="24666"/>
                        <a14:foregroundMark x1="64493" y1="24666" x2="64734" y2="12847"/>
                        <a14:foregroundMark x1="64734" y1="12847" x2="60326" y2="6989"/>
                        <a14:foregroundMark x1="60326" y1="6989" x2="58756" y2="6886"/>
                        <a14:foregroundMark x1="52234" y1="15416" x2="48249" y2="22405"/>
                        <a14:foregroundMark x1="48249" y1="22405" x2="49577" y2="42446"/>
                        <a14:foregroundMark x1="49577" y1="42446" x2="68720" y2="44913"/>
                        <a14:foregroundMark x1="68720" y1="44913" x2="70229" y2="25385"/>
                        <a14:foregroundMark x1="70229" y1="25385" x2="58696" y2="16958"/>
                        <a14:foregroundMark x1="58696" y1="16958" x2="50785" y2="16444"/>
                        <a14:foregroundMark x1="95229" y1="16752" x2="89976" y2="15622"/>
                        <a14:foregroundMark x1="89976" y1="15622" x2="78140" y2="31757"/>
                        <a14:foregroundMark x1="78140" y1="31757" x2="76691" y2="55396"/>
                        <a14:foregroundMark x1="76691" y1="55396" x2="79710" y2="70401"/>
                        <a14:foregroundMark x1="79710" y1="70401" x2="90097" y2="76773"/>
                        <a14:foregroundMark x1="90097" y1="76773" x2="97403" y2="67112"/>
                        <a14:foregroundMark x1="97403" y1="67112" x2="99275" y2="56321"/>
                        <a14:foregroundMark x1="99275" y1="56321" x2="98671" y2="20761"/>
                        <a14:foregroundMark x1="98671" y1="20761" x2="91304" y2="13052"/>
                        <a14:foregroundMark x1="91304" y1="13052" x2="89915" y2="15211"/>
                        <a14:foregroundMark x1="95350" y1="25797" x2="84843" y2="34121"/>
                        <a14:foregroundMark x1="84843" y1="34121" x2="96800" y2="44913"/>
                        <a14:foregroundMark x1="96800" y1="44913" x2="92754" y2="25591"/>
                        <a14:foregroundMark x1="92754" y1="25591" x2="91365" y2="25488"/>
                        <a14:foregroundMark x1="90821" y1="21172" x2="99577" y2="24255"/>
                        <a14:foregroundMark x1="99577" y1="24255" x2="96075" y2="40904"/>
                        <a14:foregroundMark x1="96075" y1="40904" x2="94143" y2="39979"/>
                        <a14:foregroundMark x1="8877" y1="92086" x2="362" y2="92600"/>
                        <a14:foregroundMark x1="362" y1="92600" x2="725" y2="98869"/>
                        <a14:foregroundMark x1="50906" y1="24769" x2="51027" y2="38335"/>
                        <a14:foregroundMark x1="51027" y1="38335" x2="55254" y2="29496"/>
                        <a14:foregroundMark x1="55254" y1="29496" x2="49094" y2="25283"/>
                        <a14:foregroundMark x1="65761" y1="23535" x2="62440" y2="34327"/>
                        <a14:foregroundMark x1="62440" y1="34327" x2="68357" y2="33196"/>
                        <a14:foregroundMark x1="68357" y1="33196" x2="67029" y2="23947"/>
                        <a14:foregroundMark x1="67029" y1="23947" x2="65459" y2="22713"/>
                        <a14:backgroundMark x1="12681" y1="46146" x2="22343" y2="38849"/>
                        <a14:backgroundMark x1="22343" y1="38849" x2="39855" y2="36382"/>
                        <a14:backgroundMark x1="39855" y1="36382" x2="46316" y2="27749"/>
                        <a14:backgroundMark x1="46805" y1="22681" x2="48913" y2="822"/>
                        <a14:backgroundMark x1="46316" y1="27749" x2="46753" y2="23221"/>
                      </a14:backgroundRemoval>
                    </a14:imgEffect>
                  </a14:imgLayer>
                </a14:imgProps>
              </a:ext>
            </a:extLst>
          </a:blip>
          <a:srcRect l="-67" t="1385" r="-1" b="1826"/>
          <a:stretch/>
        </p:blipFill>
        <p:spPr>
          <a:xfrm>
            <a:off x="2895310" y="1417341"/>
            <a:ext cx="9061435" cy="514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998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EC908-B137-44C9-B974-83116B733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112042-FE98-356C-1DF7-A1FD233207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 err="1"/>
              <a:t>Why</a:t>
            </a:r>
            <a:r>
              <a:rPr lang="es-ES" dirty="0"/>
              <a:t> </a:t>
            </a:r>
            <a:r>
              <a:rPr lang="es-ES" dirty="0" err="1"/>
              <a:t>neurotechnology</a:t>
            </a:r>
            <a:r>
              <a:rPr lang="es-ES" dirty="0"/>
              <a:t>?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322BC9-160C-72CE-56F4-1128AB1EB08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890841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00741-D894-E157-EC71-3076E5403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B1A2A-72F9-7300-2623-E627DB79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Neurotechnology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ADDB0-EB05-F7D3-505D-350809740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i="0" dirty="0">
                <a:solidFill>
                  <a:srgbClr val="260387"/>
                </a:solidFill>
                <a:effectLst/>
              </a:rPr>
              <a:t>This interdisciplinary alliance addresses pressing challenges in neuroscience, combining AI and medicine to </a:t>
            </a:r>
            <a:r>
              <a:rPr lang="en-US" b="1" i="0" dirty="0">
                <a:solidFill>
                  <a:srgbClr val="260387"/>
                </a:solidFill>
                <a:effectLst/>
              </a:rPr>
              <a:t>tackle neurological disorders. </a:t>
            </a:r>
          </a:p>
          <a:p>
            <a:endParaRPr lang="en-US" b="1" dirty="0">
              <a:solidFill>
                <a:srgbClr val="260387"/>
              </a:solidFill>
            </a:endParaRPr>
          </a:p>
          <a:p>
            <a:r>
              <a:rPr lang="en-US" i="0" dirty="0">
                <a:solidFill>
                  <a:srgbClr val="260387"/>
                </a:solidFill>
                <a:effectLst/>
              </a:rPr>
              <a:t>T</a:t>
            </a:r>
            <a:r>
              <a:rPr lang="en-US" b="0" i="0" dirty="0">
                <a:solidFill>
                  <a:srgbClr val="260387"/>
                </a:solidFill>
                <a:effectLst/>
              </a:rPr>
              <a:t>here is an increasing need observed for new brain-based technologies in control, computer architecture, and microprocessor domains, among others. </a:t>
            </a:r>
            <a:endParaRPr lang="en-US" dirty="0">
              <a:solidFill>
                <a:srgbClr val="260387"/>
              </a:solidFill>
              <a:effectLst/>
            </a:endParaRPr>
          </a:p>
          <a:p>
            <a:endParaRPr lang="en-I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2DD21-624D-021D-1F55-42A8460C5A2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9" name="Marcador de posición de imagen 8" descr="Imagen que contiene persona, mujer, interior, sostener&#10;&#10;Descripción generada automáticamente">
            <a:extLst>
              <a:ext uri="{FF2B5EF4-FFF2-40B4-BE49-F238E27FC236}">
                <a16:creationId xmlns:a16="http://schemas.microsoft.com/office/drawing/2014/main" id="{4AAA68ED-6752-D6AC-3E60-A06CE148414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323" r="3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09837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99383-87C4-9EF0-E10C-ED08006CC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C6D72-55D6-54DE-F7C4-32CDE9DBD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Neurotechnology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6D2ED-7608-32FB-125C-F88FFB590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260387"/>
                </a:solidFill>
                <a:effectLst/>
              </a:rPr>
              <a:t>Neurotechnology is an </a:t>
            </a:r>
            <a:r>
              <a:rPr lang="en-US" b="1" i="0" dirty="0">
                <a:solidFill>
                  <a:srgbClr val="260387"/>
                </a:solidFill>
                <a:effectLst/>
              </a:rPr>
              <a:t>emerging scientific field </a:t>
            </a:r>
            <a:r>
              <a:rPr lang="en-US" i="0" dirty="0">
                <a:solidFill>
                  <a:srgbClr val="260387"/>
                </a:solidFill>
                <a:effectLst/>
              </a:rPr>
              <a:t>focused on understanding, interacting, repairing, enhancing, and directly influencing the </a:t>
            </a:r>
            <a:r>
              <a:rPr lang="en-US" b="1" i="0" dirty="0">
                <a:solidFill>
                  <a:srgbClr val="260387"/>
                </a:solidFill>
                <a:effectLst/>
              </a:rPr>
              <a:t>brain and human </a:t>
            </a:r>
            <a:r>
              <a:rPr lang="en-US" b="1" i="0" dirty="0" err="1">
                <a:solidFill>
                  <a:srgbClr val="260387"/>
                </a:solidFill>
                <a:effectLst/>
              </a:rPr>
              <a:t>behaviour</a:t>
            </a:r>
            <a:r>
              <a:rPr lang="en-US" b="1" i="0" dirty="0">
                <a:solidFill>
                  <a:srgbClr val="260387"/>
                </a:solidFill>
                <a:effectLst/>
              </a:rPr>
              <a:t>.</a:t>
            </a:r>
            <a:endParaRPr lang="en-US" dirty="0">
              <a:solidFill>
                <a:srgbClr val="260387"/>
              </a:solidFill>
              <a:effectLst/>
            </a:endParaRPr>
          </a:p>
          <a:p>
            <a:endParaRPr lang="es-ES" dirty="0"/>
          </a:p>
          <a:p>
            <a:r>
              <a:rPr lang="es-ES" dirty="0" err="1"/>
              <a:t>This</a:t>
            </a:r>
            <a:r>
              <a:rPr lang="es-ES" dirty="0"/>
              <a:t> new discipline </a:t>
            </a:r>
            <a:r>
              <a:rPr lang="es-ES" dirty="0" err="1"/>
              <a:t>aims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achieve</a:t>
            </a:r>
            <a:r>
              <a:rPr lang="es-ES" dirty="0"/>
              <a:t> </a:t>
            </a:r>
            <a:r>
              <a:rPr lang="es-ES" dirty="0" err="1"/>
              <a:t>its</a:t>
            </a:r>
            <a:r>
              <a:rPr lang="es-ES" dirty="0"/>
              <a:t> </a:t>
            </a:r>
            <a:r>
              <a:rPr lang="es-ES" dirty="0" err="1"/>
              <a:t>objectives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developing</a:t>
            </a:r>
            <a:r>
              <a:rPr lang="es-ES" dirty="0"/>
              <a:t> a </a:t>
            </a:r>
            <a:r>
              <a:rPr lang="es-ES" dirty="0" err="1"/>
              <a:t>broad</a:t>
            </a:r>
            <a:r>
              <a:rPr lang="es-ES" dirty="0"/>
              <a:t> </a:t>
            </a:r>
            <a:r>
              <a:rPr lang="es-ES" dirty="0" err="1"/>
              <a:t>range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new: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dirty="0" err="1"/>
              <a:t>Methods</a:t>
            </a:r>
            <a:endParaRPr lang="es-ES" dirty="0"/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dirty="0" err="1"/>
              <a:t>Concepts</a:t>
            </a:r>
            <a:endParaRPr lang="es-ES" dirty="0"/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dirty="0"/>
              <a:t>Artificial </a:t>
            </a:r>
            <a:r>
              <a:rPr lang="es-ES" dirty="0" err="1"/>
              <a:t>Systems</a:t>
            </a:r>
            <a:endParaRPr lang="es-ES" dirty="0"/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ES" dirty="0"/>
              <a:t>Technologies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4D8EA7-1AF2-B672-8B00-888C51F12B7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9" name="Marcador de posición de imagen 8" descr="Imagen que contiene persona, mujer, interior, sostener&#10;&#10;Descripción generada automáticamente">
            <a:extLst>
              <a:ext uri="{FF2B5EF4-FFF2-40B4-BE49-F238E27FC236}">
                <a16:creationId xmlns:a16="http://schemas.microsoft.com/office/drawing/2014/main" id="{9F348954-F4A1-95C2-FD4C-7B160CF1F6B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323" r="3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3634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FC410-1D78-56D8-E67F-B15A93F6A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B8CD47-839E-603B-4492-EA2EC1281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/>
              <a:t>8 </a:t>
            </a:r>
            <a:r>
              <a:rPr lang="es-ES" dirty="0" err="1"/>
              <a:t>Dimensions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NeurotechEU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DFDD64-5281-7D2A-80FA-66483AFB309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749212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E699B-C1CB-0447-BE2D-9336468BB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1B4F0-BF66-D5A4-6AA0-DE39AA13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71763"/>
            <a:ext cx="7641768" cy="1208315"/>
          </a:xfrm>
        </p:spPr>
        <p:txBody>
          <a:bodyPr>
            <a:normAutofit/>
          </a:bodyPr>
          <a:lstStyle/>
          <a:p>
            <a:pPr>
              <a:lnSpc>
                <a:spcPts val="3300"/>
              </a:lnSpc>
            </a:pPr>
            <a:r>
              <a:rPr lang="en-US" b="0" i="0" dirty="0">
                <a:solidFill>
                  <a:srgbClr val="5F59FF"/>
                </a:solidFill>
                <a:effectLst/>
              </a:rPr>
              <a:t>8 Dimensions of </a:t>
            </a:r>
            <a:r>
              <a:rPr lang="en-US" b="0" i="0" dirty="0" err="1">
                <a:solidFill>
                  <a:srgbClr val="5F59FF"/>
                </a:solidFill>
                <a:effectLst/>
              </a:rPr>
              <a:t>NeurotechEU</a:t>
            </a:r>
            <a:endParaRPr lang="en-US" dirty="0">
              <a:solidFill>
                <a:srgbClr val="5F59FF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1CB14-83E3-2ADA-1C68-217DBCF85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32" y="1838480"/>
            <a:ext cx="7073058" cy="4351338"/>
          </a:xfrm>
        </p:spPr>
        <p:txBody>
          <a:bodyPr>
            <a:noAutofit/>
          </a:bodyPr>
          <a:lstStyle/>
          <a:p>
            <a:pPr>
              <a:lnSpc>
                <a:spcPts val="2100"/>
              </a:lnSpc>
            </a:pPr>
            <a:r>
              <a:rPr lang="en-US" b="0" i="0" dirty="0">
                <a:solidFill>
                  <a:srgbClr val="260288"/>
                </a:solidFill>
                <a:effectLst/>
              </a:rPr>
              <a:t>The 8 dimensions of </a:t>
            </a:r>
            <a:r>
              <a:rPr lang="en-US" b="0" i="0" dirty="0" err="1">
                <a:solidFill>
                  <a:srgbClr val="260288"/>
                </a:solidFill>
                <a:effectLst/>
              </a:rPr>
              <a:t>NeurotechEU</a:t>
            </a:r>
            <a:r>
              <a:rPr lang="en-US" b="0" i="0" dirty="0">
                <a:solidFill>
                  <a:srgbClr val="260288"/>
                </a:solidFill>
                <a:effectLst/>
              </a:rPr>
              <a:t> are </a:t>
            </a:r>
            <a:r>
              <a:rPr lang="en-US" b="1" i="0" dirty="0">
                <a:solidFill>
                  <a:srgbClr val="260288"/>
                </a:solidFill>
                <a:effectLst/>
              </a:rPr>
              <a:t>interdisciplinary fields that aim to understand and influence the brain and </a:t>
            </a:r>
            <a:r>
              <a:rPr lang="en-US" b="1" i="0" dirty="0" err="1">
                <a:solidFill>
                  <a:srgbClr val="260288"/>
                </a:solidFill>
                <a:effectLst/>
              </a:rPr>
              <a:t>behaviour</a:t>
            </a:r>
            <a:r>
              <a:rPr lang="en-US" b="1" i="0" dirty="0">
                <a:solidFill>
                  <a:srgbClr val="260288"/>
                </a:solidFill>
                <a:effectLst/>
              </a:rPr>
              <a:t> through technology</a:t>
            </a:r>
            <a:r>
              <a:rPr lang="en-US" b="0" i="0" dirty="0">
                <a:solidFill>
                  <a:srgbClr val="260288"/>
                </a:solidFill>
                <a:effectLst/>
              </a:rPr>
              <a:t>. These dimensions </a:t>
            </a:r>
            <a:r>
              <a:rPr lang="en-US" i="0" dirty="0">
                <a:solidFill>
                  <a:srgbClr val="260288"/>
                </a:solidFill>
                <a:effectLst/>
              </a:rPr>
              <a:t>support innovation and bridge different disciplines to advance neurotechnology research, education, and application</a:t>
            </a:r>
            <a:r>
              <a:rPr lang="en-US" b="0" i="0" dirty="0">
                <a:solidFill>
                  <a:srgbClr val="260288"/>
                </a:solidFill>
                <a:effectLst/>
              </a:rPr>
              <a:t>.</a:t>
            </a:r>
          </a:p>
          <a:p>
            <a:pPr>
              <a:lnSpc>
                <a:spcPts val="2100"/>
              </a:lnSpc>
            </a:pPr>
            <a:endParaRPr lang="en-US" dirty="0">
              <a:solidFill>
                <a:srgbClr val="260288"/>
              </a:solidFill>
            </a:endParaRPr>
          </a:p>
          <a:p>
            <a:pPr>
              <a:lnSpc>
                <a:spcPts val="2100"/>
              </a:lnSpc>
            </a:pPr>
            <a:r>
              <a:rPr lang="en-US" dirty="0">
                <a:solidFill>
                  <a:srgbClr val="260288"/>
                </a:solidFill>
                <a:effectLst/>
              </a:rPr>
              <a:t>The 8 dimensions of </a:t>
            </a:r>
            <a:r>
              <a:rPr lang="en-US" dirty="0" err="1">
                <a:solidFill>
                  <a:srgbClr val="260288"/>
                </a:solidFill>
              </a:rPr>
              <a:t>N</a:t>
            </a:r>
            <a:r>
              <a:rPr lang="en-US" dirty="0" err="1">
                <a:solidFill>
                  <a:srgbClr val="260288"/>
                </a:solidFill>
                <a:effectLst/>
              </a:rPr>
              <a:t>eurotechEU</a:t>
            </a:r>
            <a:r>
              <a:rPr lang="en-US" dirty="0">
                <a:solidFill>
                  <a:srgbClr val="260288"/>
                </a:solidFill>
                <a:effectLst/>
              </a:rPr>
              <a:t> are:</a:t>
            </a:r>
          </a:p>
          <a:p>
            <a:pPr>
              <a:lnSpc>
                <a:spcPts val="2100"/>
              </a:lnSpc>
            </a:pPr>
            <a:endParaRPr lang="en-US" dirty="0">
              <a:solidFill>
                <a:srgbClr val="260288"/>
              </a:solidFill>
              <a:effectLst/>
            </a:endParaRP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>
                <a:solidFill>
                  <a:srgbClr val="260288"/>
                </a:solidFill>
                <a:effectLst/>
              </a:rPr>
              <a:t>Empirical and clinical neuroscience</a:t>
            </a: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>
                <a:solidFill>
                  <a:srgbClr val="260288"/>
                </a:solidFill>
              </a:rPr>
              <a:t>Theoretical neuroscience</a:t>
            </a: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>
                <a:solidFill>
                  <a:srgbClr val="260288"/>
                </a:solidFill>
                <a:effectLst/>
              </a:rPr>
              <a:t>Neuromorphic computing</a:t>
            </a: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>
                <a:solidFill>
                  <a:srgbClr val="260288"/>
                </a:solidFill>
              </a:rPr>
              <a:t>Neuromorphic control/neurorobotics</a:t>
            </a: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>
                <a:solidFill>
                  <a:srgbClr val="260288"/>
                </a:solidFill>
                <a:effectLst/>
              </a:rPr>
              <a:t>Neuroinformatics</a:t>
            </a: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 err="1">
                <a:solidFill>
                  <a:srgbClr val="260288"/>
                </a:solidFill>
              </a:rPr>
              <a:t>Neuroprosthetics</a:t>
            </a:r>
            <a:endParaRPr lang="en-US" dirty="0">
              <a:solidFill>
                <a:srgbClr val="260288"/>
              </a:solidFill>
            </a:endParaRP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>
                <a:solidFill>
                  <a:srgbClr val="260288"/>
                </a:solidFill>
                <a:effectLst/>
              </a:rPr>
              <a:t>Clinical neurotechnology</a:t>
            </a:r>
          </a:p>
          <a:p>
            <a:pPr marL="457200" indent="-457200">
              <a:lnSpc>
                <a:spcPts val="2100"/>
              </a:lnSpc>
              <a:buFont typeface="+mj-lt"/>
              <a:buAutoNum type="arabicPeriod"/>
            </a:pPr>
            <a:r>
              <a:rPr lang="en-US" dirty="0" err="1">
                <a:solidFill>
                  <a:srgbClr val="260288"/>
                </a:solidFill>
              </a:rPr>
              <a:t>Neurometaphysics</a:t>
            </a:r>
            <a:endParaRPr lang="en-US" dirty="0">
              <a:solidFill>
                <a:srgbClr val="260288"/>
              </a:solidFill>
              <a:effectLst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B7F97-EC1D-398D-460A-545BFC405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1626642-437B-E2AA-DF33-D8CF4798E88B}"/>
              </a:ext>
            </a:extLst>
          </p:cNvPr>
          <p:cNvSpPr txBox="1"/>
          <p:nvPr/>
        </p:nvSpPr>
        <p:spPr>
          <a:xfrm>
            <a:off x="5628872" y="5820486"/>
            <a:ext cx="1955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dirty="0">
                <a:solidFill>
                  <a:schemeClr val="accent2"/>
                </a:solidFill>
                <a:effectLst/>
                <a:hlinkClick r:id="rId2"/>
              </a:rPr>
              <a:t>8 </a:t>
            </a:r>
            <a:r>
              <a:rPr lang="es-ES" sz="2000" b="0" dirty="0" err="1">
                <a:solidFill>
                  <a:schemeClr val="accent2"/>
                </a:solidFill>
                <a:effectLst/>
                <a:hlinkClick r:id="rId2"/>
              </a:rPr>
              <a:t>Dimensions</a:t>
            </a:r>
            <a:endParaRPr lang="es-ES" sz="2000" dirty="0">
              <a:solidFill>
                <a:schemeClr val="accent2"/>
              </a:solidFill>
            </a:endParaRPr>
          </a:p>
        </p:txBody>
      </p:sp>
      <p:pic>
        <p:nvPicPr>
          <p:cNvPr id="7" name="Imagen 6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D46B5CE4-8015-0DAC-A21A-F04E6E098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890" y="1502154"/>
            <a:ext cx="2743200" cy="468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990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351EA-1CFF-D65B-ACE7-74316DEAD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8 </a:t>
            </a:r>
            <a:r>
              <a:rPr lang="es-ES" dirty="0" err="1"/>
              <a:t>Dimensions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NeurotechEU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9E436A-1146-03E7-45FF-B88FDB0B1C2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F232D-BE3F-C7CB-A241-E11B46D42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2"/>
                </a:solidFill>
              </a:rPr>
              <a:t>Empirical and Clinical Neuroscience</a:t>
            </a:r>
          </a:p>
          <a:p>
            <a:endParaRPr lang="en-GB" dirty="0"/>
          </a:p>
          <a:p>
            <a:r>
              <a:rPr lang="en-US" dirty="0"/>
              <a:t>Focuses on observing and treating brain activity using advanced technology. It improves our ability to diagnose and treat brain disorders.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I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FC4C3E-1D62-31E1-4CB6-0D05857CA5F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2"/>
                </a:solidFill>
              </a:rPr>
              <a:t>Theoretical Neuroscience</a:t>
            </a:r>
          </a:p>
          <a:p>
            <a:endParaRPr lang="en-GB" dirty="0"/>
          </a:p>
          <a:p>
            <a:r>
              <a:rPr lang="en-US" b="0" i="0" dirty="0">
                <a:solidFill>
                  <a:srgbClr val="260387"/>
                </a:solidFill>
                <a:effectLst/>
              </a:rPr>
              <a:t>Develops models to understand how the brain works, guiding the creation of new </a:t>
            </a:r>
            <a:r>
              <a:rPr lang="en-US" b="0" i="0" dirty="0" err="1">
                <a:solidFill>
                  <a:srgbClr val="260387"/>
                </a:solidFill>
                <a:effectLst/>
              </a:rPr>
              <a:t>neurotechnologies</a:t>
            </a:r>
            <a:r>
              <a:rPr lang="en-US" b="0" i="0" dirty="0">
                <a:solidFill>
                  <a:srgbClr val="260387"/>
                </a:solidFill>
                <a:effectLst/>
              </a:rPr>
              <a:t>.</a:t>
            </a:r>
            <a:endParaRPr lang="en-IS" dirty="0"/>
          </a:p>
        </p:txBody>
      </p:sp>
      <p:pic>
        <p:nvPicPr>
          <p:cNvPr id="6" name="Imagen 5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463E904B-8683-30A5-5E7A-3A32F78AB0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218" b="78944"/>
          <a:stretch/>
        </p:blipFill>
        <p:spPr>
          <a:xfrm>
            <a:off x="4509911" y="3991384"/>
            <a:ext cx="1255889" cy="987016"/>
          </a:xfrm>
          <a:prstGeom prst="rect">
            <a:avLst/>
          </a:prstGeom>
        </p:spPr>
      </p:pic>
      <p:pic>
        <p:nvPicPr>
          <p:cNvPr id="7" name="Imagen 6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926D4710-8A06-EB6B-01BA-B1AF979B6E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167" t="22758" r="58385" b="56186"/>
          <a:stretch/>
        </p:blipFill>
        <p:spPr>
          <a:xfrm>
            <a:off x="10338195" y="3991384"/>
            <a:ext cx="1255889" cy="98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49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516F4-7384-3C17-5389-293CBF8EF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C8729-4D6B-9DAF-A645-ABE1C32B0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8 </a:t>
            </a:r>
            <a:r>
              <a:rPr lang="es-ES" dirty="0" err="1"/>
              <a:t>Dimensions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NeurotechEU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3179F6-ED7A-82C5-0FCE-ACC854DC053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C3B04D-1088-1F2E-7BBD-CDAA8A16A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2"/>
                </a:solidFill>
              </a:rPr>
              <a:t>Neuromorphic Computing</a:t>
            </a:r>
          </a:p>
          <a:p>
            <a:endParaRPr lang="en-GB" dirty="0"/>
          </a:p>
          <a:p>
            <a:r>
              <a:rPr lang="en-US" b="0" i="0" dirty="0">
                <a:solidFill>
                  <a:srgbClr val="260387"/>
                </a:solidFill>
                <a:effectLst/>
              </a:rPr>
              <a:t>Builds computer systems that mimic how the brain processes information, leading to more efficient and powerful technology.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I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A3CF46-EE5F-F469-4CF4-2C813C9B9CA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2"/>
                </a:solidFill>
              </a:rPr>
              <a:t>Neurorobotics</a:t>
            </a:r>
          </a:p>
          <a:p>
            <a:endParaRPr lang="en-GB" dirty="0"/>
          </a:p>
          <a:p>
            <a:r>
              <a:rPr lang="en-US" b="0" i="0" dirty="0">
                <a:solidFill>
                  <a:srgbClr val="260387"/>
                </a:solidFill>
                <a:effectLst/>
              </a:rPr>
              <a:t>Combines brain-like computing with robotics to create more adaptive and responsive robots.</a:t>
            </a:r>
            <a:endParaRPr lang="en-IS" dirty="0"/>
          </a:p>
        </p:txBody>
      </p:sp>
      <p:pic>
        <p:nvPicPr>
          <p:cNvPr id="8" name="Imagen 7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0F8E0098-B217-EC6F-3F26-CBA5EA6FE5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278" t="48122" r="56496" b="30822"/>
          <a:stretch/>
        </p:blipFill>
        <p:spPr>
          <a:xfrm>
            <a:off x="4509911" y="3991384"/>
            <a:ext cx="1255889" cy="987016"/>
          </a:xfrm>
          <a:prstGeom prst="rect">
            <a:avLst/>
          </a:prstGeom>
        </p:spPr>
      </p:pic>
      <p:pic>
        <p:nvPicPr>
          <p:cNvPr id="9" name="Imagen 8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BC048246-D638-00D8-8124-59FDF209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042" t="74198" r="57260"/>
          <a:stretch/>
        </p:blipFill>
        <p:spPr>
          <a:xfrm>
            <a:off x="10225326" y="3768918"/>
            <a:ext cx="1255889" cy="120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142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EB98F-1A6A-E93E-6C70-16CA0F1A8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AE842-0B51-3D72-8845-956796C84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8 </a:t>
            </a:r>
            <a:r>
              <a:rPr lang="es-ES" dirty="0" err="1"/>
              <a:t>Dimensions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NeurotechEU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285408-5D45-4174-1DF7-9929B7B7E5D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CC0483-1F0D-36B8-0EB9-C2750DD94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2"/>
                </a:solidFill>
              </a:rPr>
              <a:t>Neuroinformatics</a:t>
            </a:r>
          </a:p>
          <a:p>
            <a:endParaRPr lang="en-GB" dirty="0"/>
          </a:p>
          <a:p>
            <a:r>
              <a:rPr lang="en-US" b="0" i="0" dirty="0">
                <a:solidFill>
                  <a:srgbClr val="260387"/>
                </a:solidFill>
                <a:effectLst/>
              </a:rPr>
              <a:t>Creates tools to analyze brain data and develop integrated systems for brain research and treatment.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I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D6A652-35A9-3012-C4C7-C87913D7191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b="1" dirty="0" err="1">
                <a:solidFill>
                  <a:schemeClr val="accent2"/>
                </a:solidFill>
              </a:rPr>
              <a:t>Neuroprosthetics</a:t>
            </a:r>
            <a:endParaRPr lang="en-GB" b="1" dirty="0">
              <a:solidFill>
                <a:schemeClr val="accent2"/>
              </a:solidFill>
            </a:endParaRPr>
          </a:p>
          <a:p>
            <a:endParaRPr lang="en-GB" dirty="0"/>
          </a:p>
          <a:p>
            <a:r>
              <a:rPr lang="en-US" b="0" i="0" dirty="0">
                <a:solidFill>
                  <a:srgbClr val="260387"/>
                </a:solidFill>
                <a:effectLst/>
              </a:rPr>
              <a:t>Develops devices that interface with the brain to restore or enhance bodily functions.</a:t>
            </a:r>
            <a:endParaRPr lang="en-IS" dirty="0"/>
          </a:p>
        </p:txBody>
      </p:sp>
      <p:pic>
        <p:nvPicPr>
          <p:cNvPr id="6" name="Imagen 5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E99C1236-FAF9-13D0-642B-7758930CF4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467" t="-486" r="-2249" b="79430"/>
          <a:stretch/>
        </p:blipFill>
        <p:spPr>
          <a:xfrm>
            <a:off x="4509911" y="3991384"/>
            <a:ext cx="1255889" cy="987016"/>
          </a:xfrm>
          <a:prstGeom prst="rect">
            <a:avLst/>
          </a:prstGeom>
        </p:spPr>
      </p:pic>
      <p:pic>
        <p:nvPicPr>
          <p:cNvPr id="7" name="Imagen 6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7A8C9AB0-24C1-B560-F6F4-8FE7B13A9F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722" t="24035" r="-3504" b="54909"/>
          <a:stretch/>
        </p:blipFill>
        <p:spPr>
          <a:xfrm>
            <a:off x="10178768" y="4014149"/>
            <a:ext cx="1255889" cy="98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63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CE2FD-20AC-41F5-2D85-3E37144A1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F2040-C064-44C3-CB8A-23682DDAB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8 </a:t>
            </a:r>
            <a:r>
              <a:rPr lang="es-ES" dirty="0" err="1"/>
              <a:t>Dimensions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NeurotechEU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454CCC-82DF-2B8B-B65B-6AA3CAB33D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516E47-A01E-4645-705C-4A6681E9A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2"/>
                </a:solidFill>
              </a:rPr>
              <a:t>Clinical Technology</a:t>
            </a:r>
          </a:p>
          <a:p>
            <a:endParaRPr lang="en-GB" dirty="0"/>
          </a:p>
          <a:p>
            <a:r>
              <a:rPr lang="en-US" b="0" i="0" dirty="0">
                <a:solidFill>
                  <a:srgbClr val="260387"/>
                </a:solidFill>
                <a:effectLst/>
              </a:rPr>
              <a:t>Integrates brain monitoring and treatment systems into healthcare for personalized patient care.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I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722576-F462-2839-E78B-2FDD403FDEB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b="1" dirty="0" err="1">
                <a:solidFill>
                  <a:schemeClr val="accent2"/>
                </a:solidFill>
              </a:rPr>
              <a:t>Neurometaphysics</a:t>
            </a:r>
            <a:endParaRPr lang="en-GB" b="1" dirty="0">
              <a:solidFill>
                <a:schemeClr val="accent2"/>
              </a:solidFill>
            </a:endParaRPr>
          </a:p>
          <a:p>
            <a:endParaRPr lang="en-GB" dirty="0"/>
          </a:p>
          <a:p>
            <a:r>
              <a:rPr lang="en-US" b="0" i="0" dirty="0">
                <a:solidFill>
                  <a:srgbClr val="260387"/>
                </a:solidFill>
                <a:effectLst/>
              </a:rPr>
              <a:t>Examines the ethical, legal, and philosophical issues of neurotechnology, ensuring responsible use.</a:t>
            </a:r>
            <a:endParaRPr lang="en-IS" dirty="0"/>
          </a:p>
        </p:txBody>
      </p:sp>
      <p:pic>
        <p:nvPicPr>
          <p:cNvPr id="6" name="Imagen 5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5E394266-A63B-216B-F1E0-7FE2679A96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467" t="46803" r="-2249" b="29430"/>
          <a:stretch/>
        </p:blipFill>
        <p:spPr>
          <a:xfrm>
            <a:off x="4509911" y="3864334"/>
            <a:ext cx="1255889" cy="1114066"/>
          </a:xfrm>
          <a:prstGeom prst="rect">
            <a:avLst/>
          </a:prstGeom>
        </p:spPr>
      </p:pic>
      <p:pic>
        <p:nvPicPr>
          <p:cNvPr id="7" name="Imagen 6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66B0B76B-B19A-6276-EC03-2D57855580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722" t="74059" r="-3504" b="-200"/>
          <a:stretch/>
        </p:blipFill>
        <p:spPr>
          <a:xfrm>
            <a:off x="9865113" y="3753016"/>
            <a:ext cx="1255889" cy="122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0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6742F-617E-2BAE-990A-C7280B2C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23D4B9-FBD5-C433-BF9E-3A52CBC5B5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 err="1"/>
              <a:t>NeurotechEU</a:t>
            </a:r>
            <a:r>
              <a:rPr lang="es-ES" dirty="0"/>
              <a:t> </a:t>
            </a:r>
            <a:r>
              <a:rPr lang="es-ES" dirty="0" err="1"/>
              <a:t>offer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C55C48-F170-87FE-70EB-8AD10178212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646977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B9D5B-03BA-3F79-94D8-A0066BDE5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40817-95C7-EB96-A0B1-3BFA5030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NeurotechEU</a:t>
            </a:r>
            <a:r>
              <a:rPr lang="es-ES" dirty="0"/>
              <a:t> </a:t>
            </a:r>
            <a:r>
              <a:rPr lang="es-ES" dirty="0" err="1"/>
              <a:t>offer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b="1" dirty="0" err="1"/>
              <a:t>Society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7ABEF-BB3F-CC28-22B2-3D43C3453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NeurotechEU</a:t>
            </a:r>
            <a:r>
              <a:rPr lang="en-US" dirty="0"/>
              <a:t> aims to develop new technologies and treatments that improve brain health and tackle neurological conditions. It leads to: 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Improved diagnostics and therapies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Enhanced quality of life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Ethical and responsible innovation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Boosted research innovation: A stronger European presence in cutting-edge neurotechnology education, research and innovation.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Stronger health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Economic and social benefits</a:t>
            </a:r>
            <a:endParaRPr lang="en-I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832FED-B9A3-1783-5BF6-3D898764F52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9" name="Marcador de posición de imagen 8" descr="Imagen que contiene persona, béisbol, hombre, jugador&#10;&#10;Descripción generada automáticamente">
            <a:extLst>
              <a:ext uri="{FF2B5EF4-FFF2-40B4-BE49-F238E27FC236}">
                <a16:creationId xmlns:a16="http://schemas.microsoft.com/office/drawing/2014/main" id="{B564E5D3-396D-D376-2E0F-68932D3B1D3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137" r="11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3878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9F487-DA87-8EFD-5A60-B9CB49E78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DAE0C-9984-47AA-AB16-9A2B04059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NeurotechEU</a:t>
            </a:r>
            <a:r>
              <a:rPr lang="es-ES" dirty="0"/>
              <a:t> </a:t>
            </a:r>
            <a:r>
              <a:rPr lang="es-ES" dirty="0" err="1"/>
              <a:t>offer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b="1" dirty="0" err="1"/>
              <a:t>Students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BB26-2D0E-830D-97A3-8518040C4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0" i="0" dirty="0" err="1">
                <a:solidFill>
                  <a:srgbClr val="260387"/>
                </a:solidFill>
                <a:effectLst/>
              </a:rPr>
              <a:t>NeurotechEU</a:t>
            </a:r>
            <a:r>
              <a:rPr lang="en-US" b="0" i="0" dirty="0">
                <a:solidFill>
                  <a:srgbClr val="260387"/>
                </a:solidFill>
                <a:effectLst/>
              </a:rPr>
              <a:t> offers a range of opportunities for students passionate about neurotechnology transcending borders in Europe.</a:t>
            </a:r>
          </a:p>
          <a:p>
            <a:endParaRPr lang="en-US" dirty="0">
              <a:solidFill>
                <a:srgbClr val="5F59FF"/>
              </a:solidFill>
              <a:effectLst/>
            </a:endParaRP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0387"/>
                </a:solidFill>
              </a:rPr>
              <a:t>Flexible, multidisciplinary education</a:t>
            </a: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0387"/>
                </a:solidFill>
              </a:rPr>
              <a:t>International mobility: Studies, internships, and research opportunities across partner universities in Europe.</a:t>
            </a: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0387"/>
                </a:solidFill>
              </a:rPr>
              <a:t>Cutting-edge research access</a:t>
            </a: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0387"/>
                </a:solidFill>
              </a:rPr>
              <a:t>Innovation and career opportunities</a:t>
            </a: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60387"/>
                </a:solidFill>
              </a:rPr>
              <a:t>Inclusive, global community: Cultural exchange, diverse learning environments, and opportunities to shape the societal impact of neurotechnology.</a:t>
            </a:r>
            <a:endParaRPr lang="en-IS" dirty="0"/>
          </a:p>
        </p:txBody>
      </p:sp>
      <p:pic>
        <p:nvPicPr>
          <p:cNvPr id="7" name="Picture Placeholder 6" descr="A close-up of a person using a microscope&#10;&#10;Description automatically generated">
            <a:extLst>
              <a:ext uri="{FF2B5EF4-FFF2-40B4-BE49-F238E27FC236}">
                <a16:creationId xmlns:a16="http://schemas.microsoft.com/office/drawing/2014/main" id="{1A82A2AF-CC6F-35EC-9ECE-A0470F0E987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247" r="17247"/>
          <a:stretch>
            <a:fillRect/>
          </a:stretch>
        </p:blipFill>
        <p:spPr/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2A260F-4105-CB12-2F31-57075DB708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58348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7DA0D-729A-1C35-BF2B-9A3407FFB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2BB5F-5A8F-FFCE-5E4F-4F82600CC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NeurotechEU</a:t>
            </a:r>
            <a:r>
              <a:rPr lang="es-ES" dirty="0"/>
              <a:t> </a:t>
            </a:r>
            <a:r>
              <a:rPr lang="es-ES" dirty="0" err="1"/>
              <a:t>offer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b="1" dirty="0" err="1"/>
              <a:t>Academics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55EFE-9E58-FB1D-6116-0DDB6C673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NeurotechEU</a:t>
            </a:r>
            <a:r>
              <a:rPr lang="en-US" dirty="0"/>
              <a:t> offers opportunities for academics dedicated to neurotechnology by creating a network based on collaboration and professional growth transcending institutional borders. </a:t>
            </a:r>
          </a:p>
          <a:p>
            <a:pPr>
              <a:lnSpc>
                <a:spcPts val="3225"/>
              </a:lnSpc>
            </a:pPr>
            <a:endParaRPr lang="en-US" dirty="0">
              <a:solidFill>
                <a:srgbClr val="5F59FF"/>
              </a:solidFill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Collaborative research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Networking and partnerships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Sharing of infrastructure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Methodological advancements: Learning and improving research methods through collaboration and cultural exchange.</a:t>
            </a:r>
            <a:endParaRPr lang="en-I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BDAF26-DDBB-F5D5-7E4B-9F4D5E769A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9" name="Marcador de posición de imagen 8" descr="Un grupo de personas con instrumentos musicales y micrófonos en un escenario azul&#10;&#10;Descripción generada automáticamente con confianza media">
            <a:extLst>
              <a:ext uri="{FF2B5EF4-FFF2-40B4-BE49-F238E27FC236}">
                <a16:creationId xmlns:a16="http://schemas.microsoft.com/office/drawing/2014/main" id="{E7CD2F17-A5CC-3919-E87E-A390D8C1B83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0" r="1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10608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00BF-E0A7-12F5-438F-89A49083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Campus +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E4B28-0C45-365B-F583-552B22A6D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998" y="2690037"/>
            <a:ext cx="4534652" cy="3748947"/>
          </a:xfrm>
        </p:spPr>
        <p:txBody>
          <a:bodyPr/>
          <a:lstStyle/>
          <a:p>
            <a:r>
              <a:rPr lang="en-GB" dirty="0"/>
              <a:t>It includes:</a:t>
            </a:r>
          </a:p>
          <a:p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Course catalogue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Lifelong learning programs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Online courses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 Q&amp;A forum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 space for networking within the Alliance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1C273-05CC-BB8E-6B2B-B15F18840A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1026" name="Picture 2" descr="A person smiling at camera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58CC649-82AE-B0EB-FA34-72D2891E6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334" y="2693830"/>
            <a:ext cx="6269665" cy="374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1DE2965-DB91-B736-9CB7-529E61C69592}"/>
              </a:ext>
            </a:extLst>
          </p:cNvPr>
          <p:cNvSpPr txBox="1">
            <a:spLocks/>
          </p:cNvSpPr>
          <p:nvPr/>
        </p:nvSpPr>
        <p:spPr>
          <a:xfrm>
            <a:off x="511632" y="1282426"/>
            <a:ext cx="10418439" cy="69915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Campus+ aims to be the </a:t>
            </a:r>
            <a:r>
              <a:rPr lang="en-GB" dirty="0" err="1"/>
              <a:t>NeurotechEU</a:t>
            </a:r>
            <a:r>
              <a:rPr lang="en-GB" dirty="0"/>
              <a:t> space – online – where the community can meet and interact with each other.</a:t>
            </a:r>
          </a:p>
          <a:p>
            <a:endParaRPr lang="en-GB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D8069C9-285D-B13F-A0C7-182B9712EDD5}"/>
              </a:ext>
            </a:extLst>
          </p:cNvPr>
          <p:cNvSpPr txBox="1"/>
          <p:nvPr/>
        </p:nvSpPr>
        <p:spPr>
          <a:xfrm>
            <a:off x="664033" y="6038874"/>
            <a:ext cx="1955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dirty="0" err="1">
                <a:solidFill>
                  <a:schemeClr val="accent2"/>
                </a:solidFill>
                <a:effectLst/>
                <a:hlinkClick r:id="rId2"/>
              </a:rPr>
              <a:t>See</a:t>
            </a:r>
            <a:r>
              <a:rPr lang="es-ES" sz="2000" b="0" dirty="0">
                <a:solidFill>
                  <a:schemeClr val="accent2"/>
                </a:solidFill>
                <a:effectLst/>
                <a:hlinkClick r:id="rId2"/>
              </a:rPr>
              <a:t> Campus+</a:t>
            </a:r>
            <a:endParaRPr lang="es-ES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560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69514-1FD6-607F-2D6D-A28ADE40E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1020F8-6BEC-E4FD-86FA-BDF374925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/>
              <a:t>Faces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NeurotechEU</a:t>
            </a:r>
            <a:endParaRPr lang="es-ES" dirty="0"/>
          </a:p>
          <a:p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8EDCA7-55BD-5230-EB50-DCFABFCC7D1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pic>
        <p:nvPicPr>
          <p:cNvPr id="5" name="Imagen 4" descr="Código QR&#10;&#10;Descripción generada automáticamente">
            <a:hlinkClick r:id="rId2"/>
            <a:extLst>
              <a:ext uri="{FF2B5EF4-FFF2-40B4-BE49-F238E27FC236}">
                <a16:creationId xmlns:a16="http://schemas.microsoft.com/office/drawing/2014/main" id="{77A4736F-37F5-8002-98E4-E1C7FCA97E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66" t="6980" r="16682" b="8366"/>
          <a:stretch/>
        </p:blipFill>
        <p:spPr>
          <a:xfrm>
            <a:off x="9454321" y="4061996"/>
            <a:ext cx="2146752" cy="22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02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3EAD7-E0BB-536C-A081-C91D55443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4C762-070D-D7D3-466A-3AA1B6218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Faces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NeurotechEU</a:t>
            </a:r>
            <a:endParaRPr lang="en-I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B86F64-680D-ACD9-67DD-ABE771DC22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2024/2025</a:t>
            </a:r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6F6863-807D-4C3E-FE5E-77DAEE8E6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335" y="3238598"/>
            <a:ext cx="3550664" cy="209183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2200" b="0" i="0" dirty="0">
                <a:solidFill>
                  <a:srgbClr val="260387"/>
                </a:solidFill>
                <a:effectLst/>
              </a:rPr>
              <a:t>“The project offers numerous possibilities, such as participating in large-scale programs, conducting research and teaching for our students, and facilitating the establishment of joint laboratories for our scientists”</a:t>
            </a:r>
            <a:endParaRPr lang="en-GB" sz="2200" dirty="0"/>
          </a:p>
        </p:txBody>
      </p:sp>
      <p:pic>
        <p:nvPicPr>
          <p:cNvPr id="7" name="Imagen 6" descr="Mujer sonriendo para la cámara con un fondo azul&#10;&#10;Descripción generada automáticamente con confianza media">
            <a:extLst>
              <a:ext uri="{FF2B5EF4-FFF2-40B4-BE49-F238E27FC236}">
                <a16:creationId xmlns:a16="http://schemas.microsoft.com/office/drawing/2014/main" id="{54FB1FE1-CB81-3C2F-DE6E-CC4CD9F3F9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846" t="7720" r="9951" b="16361"/>
          <a:stretch/>
        </p:blipFill>
        <p:spPr>
          <a:xfrm>
            <a:off x="253334" y="1493642"/>
            <a:ext cx="1712626" cy="1632462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9DFA70C-7355-6ADE-5108-9A687B31DC75}"/>
              </a:ext>
            </a:extLst>
          </p:cNvPr>
          <p:cNvSpPr txBox="1">
            <a:spLocks/>
          </p:cNvSpPr>
          <p:nvPr/>
        </p:nvSpPr>
        <p:spPr>
          <a:xfrm>
            <a:off x="1857777" y="1961819"/>
            <a:ext cx="1946221" cy="1100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chemeClr val="accent2"/>
                </a:solidFill>
              </a:rPr>
              <a:t>Jutta </a:t>
            </a:r>
          </a:p>
          <a:p>
            <a:r>
              <a:rPr lang="en-GB" b="1" dirty="0"/>
              <a:t>Escher-</a:t>
            </a:r>
            <a:r>
              <a:rPr lang="en-GB" b="1" dirty="0" err="1"/>
              <a:t>Kolski</a:t>
            </a:r>
            <a:endParaRPr lang="en-GB" b="1" dirty="0"/>
          </a:p>
          <a:p>
            <a:r>
              <a:rPr lang="en-GB" dirty="0" err="1"/>
              <a:t>ULille</a:t>
            </a:r>
            <a:endParaRPr lang="en-I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98E3A32-54F0-E2B8-0A1B-CE59A472119A}"/>
              </a:ext>
            </a:extLst>
          </p:cNvPr>
          <p:cNvSpPr txBox="1">
            <a:spLocks/>
          </p:cNvSpPr>
          <p:nvPr/>
        </p:nvSpPr>
        <p:spPr>
          <a:xfrm>
            <a:off x="932685" y="5230175"/>
            <a:ext cx="2191963" cy="425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 err="1">
                <a:solidFill>
                  <a:schemeClr val="accent2"/>
                </a:solidFill>
                <a:hlinkClick r:id="rId4"/>
              </a:rPr>
              <a:t>Read</a:t>
            </a:r>
            <a:r>
              <a:rPr lang="es-ES" b="1" dirty="0">
                <a:solidFill>
                  <a:schemeClr val="accent2"/>
                </a:solidFill>
                <a:hlinkClick r:id="rId4"/>
              </a:rPr>
              <a:t> more</a:t>
            </a:r>
            <a:endParaRPr lang="en-GB" b="1" dirty="0">
              <a:solidFill>
                <a:schemeClr val="accent2"/>
              </a:solidFill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IS" dirty="0"/>
          </a:p>
        </p:txBody>
      </p:sp>
      <p:pic>
        <p:nvPicPr>
          <p:cNvPr id="13" name="Imagen 12" descr="Un dibujo de un hombre con un paraguas&#10;&#10;Descripción generada automáticamente con confianza media">
            <a:extLst>
              <a:ext uri="{FF2B5EF4-FFF2-40B4-BE49-F238E27FC236}">
                <a16:creationId xmlns:a16="http://schemas.microsoft.com/office/drawing/2014/main" id="{57B6522D-A362-7AA1-15F7-54B13C81BA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902" t="4331" r="10486" b="17718"/>
          <a:stretch/>
        </p:blipFill>
        <p:spPr>
          <a:xfrm>
            <a:off x="4579760" y="1402824"/>
            <a:ext cx="1796616" cy="1723280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B1CBEF97-F3B5-F0F2-A654-3D7BDF7EBAF1}"/>
              </a:ext>
            </a:extLst>
          </p:cNvPr>
          <p:cNvSpPr txBox="1">
            <a:spLocks/>
          </p:cNvSpPr>
          <p:nvPr/>
        </p:nvSpPr>
        <p:spPr>
          <a:xfrm>
            <a:off x="6258739" y="1959718"/>
            <a:ext cx="1565615" cy="741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chemeClr val="accent2"/>
                </a:solidFill>
              </a:rPr>
              <a:t>Mathew </a:t>
            </a:r>
          </a:p>
          <a:p>
            <a:r>
              <a:rPr lang="en-GB" b="1" dirty="0"/>
              <a:t>Abrams</a:t>
            </a:r>
          </a:p>
          <a:p>
            <a:r>
              <a:rPr lang="es-ES" dirty="0"/>
              <a:t>KI</a:t>
            </a:r>
            <a:endParaRPr lang="en-IS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B6EC1350-125B-A981-9968-A805E2EA6D84}"/>
              </a:ext>
            </a:extLst>
          </p:cNvPr>
          <p:cNvSpPr txBox="1">
            <a:spLocks/>
          </p:cNvSpPr>
          <p:nvPr/>
        </p:nvSpPr>
        <p:spPr>
          <a:xfrm>
            <a:off x="4252884" y="3277223"/>
            <a:ext cx="3690982" cy="2091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260387"/>
                </a:solidFill>
              </a:rPr>
              <a:t>“</a:t>
            </a:r>
            <a:r>
              <a:rPr lang="en-US" b="0" i="0" dirty="0">
                <a:solidFill>
                  <a:srgbClr val="260387"/>
                </a:solidFill>
                <a:effectLst/>
              </a:rPr>
              <a:t>Each university h</a:t>
            </a:r>
            <a:r>
              <a:rPr lang="en-US" b="0" dirty="0">
                <a:solidFill>
                  <a:srgbClr val="260387"/>
                </a:solidFill>
                <a:effectLst/>
              </a:rPr>
              <a:t>as its unique areas of specialization that should be highlighted. By showcasing these strengths, prospective students can make informed decisions based on their career aspirations</a:t>
            </a:r>
            <a:r>
              <a:rPr lang="en-US" dirty="0">
                <a:solidFill>
                  <a:srgbClr val="260387"/>
                </a:solidFill>
              </a:rPr>
              <a:t>”</a:t>
            </a:r>
            <a:endParaRPr lang="en-I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5604644B-EB98-4E3C-D16C-DD21F79351CB}"/>
              </a:ext>
            </a:extLst>
          </p:cNvPr>
          <p:cNvSpPr txBox="1">
            <a:spLocks/>
          </p:cNvSpPr>
          <p:nvPr/>
        </p:nvSpPr>
        <p:spPr>
          <a:xfrm>
            <a:off x="5000018" y="5434420"/>
            <a:ext cx="2191963" cy="425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 err="1">
                <a:solidFill>
                  <a:schemeClr val="accent2"/>
                </a:solidFill>
                <a:hlinkClick r:id="rId6"/>
              </a:rPr>
              <a:t>Read</a:t>
            </a:r>
            <a:r>
              <a:rPr lang="es-ES" b="1" dirty="0">
                <a:solidFill>
                  <a:schemeClr val="accent2"/>
                </a:solidFill>
                <a:hlinkClick r:id="rId6"/>
              </a:rPr>
              <a:t> more</a:t>
            </a:r>
            <a:endParaRPr lang="en-GB" b="1" dirty="0">
              <a:solidFill>
                <a:schemeClr val="accent2"/>
              </a:solidFill>
            </a:endParaRPr>
          </a:p>
        </p:txBody>
      </p:sp>
      <p:pic>
        <p:nvPicPr>
          <p:cNvPr id="18" name="Imagen 17" descr="Dibujo de una persona con un paraguas&#10;&#10;Descripción generada automáticamente">
            <a:extLst>
              <a:ext uri="{FF2B5EF4-FFF2-40B4-BE49-F238E27FC236}">
                <a16:creationId xmlns:a16="http://schemas.microsoft.com/office/drawing/2014/main" id="{86D22042-E4C9-58EA-0091-1058EF70232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902" t="9515" r="11434" b="19412"/>
          <a:stretch/>
        </p:blipFill>
        <p:spPr>
          <a:xfrm>
            <a:off x="8586296" y="1488941"/>
            <a:ext cx="1898479" cy="1682883"/>
          </a:xfrm>
          <a:prstGeom prst="rect">
            <a:avLst/>
          </a:prstGeom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AE3925D-EEE2-5A29-6D07-52C7ECBB976B}"/>
              </a:ext>
            </a:extLst>
          </p:cNvPr>
          <p:cNvSpPr txBox="1">
            <a:spLocks/>
          </p:cNvSpPr>
          <p:nvPr/>
        </p:nvSpPr>
        <p:spPr>
          <a:xfrm>
            <a:off x="10543560" y="1959717"/>
            <a:ext cx="1565615" cy="741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chemeClr val="accent2"/>
                </a:solidFill>
              </a:rPr>
              <a:t>Ahmed </a:t>
            </a:r>
          </a:p>
          <a:p>
            <a:r>
              <a:rPr lang="en-GB" b="1" dirty="0" err="1"/>
              <a:t>Aizi</a:t>
            </a:r>
            <a:endParaRPr lang="en-GB" b="1" dirty="0"/>
          </a:p>
          <a:p>
            <a:r>
              <a:rPr lang="es-ES" dirty="0"/>
              <a:t>UMF</a:t>
            </a:r>
            <a:endParaRPr lang="en-IS" dirty="0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621A689D-5523-333E-2A5F-892733B13B20}"/>
              </a:ext>
            </a:extLst>
          </p:cNvPr>
          <p:cNvSpPr txBox="1">
            <a:spLocks/>
          </p:cNvSpPr>
          <p:nvPr/>
        </p:nvSpPr>
        <p:spPr>
          <a:xfrm>
            <a:off x="8370866" y="3277223"/>
            <a:ext cx="3397462" cy="2091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260387"/>
                </a:solidFill>
              </a:rPr>
              <a:t>“</a:t>
            </a:r>
            <a:r>
              <a:rPr lang="en-US" b="0" i="0" dirty="0">
                <a:solidFill>
                  <a:srgbClr val="260387"/>
                </a:solidFill>
                <a:effectLst/>
              </a:rPr>
              <a:t>I was very clinically focused with a planned residency and research path. </a:t>
            </a:r>
            <a:r>
              <a:rPr lang="en-US" b="0" i="0" dirty="0" err="1">
                <a:solidFill>
                  <a:srgbClr val="260387"/>
                </a:solidFill>
                <a:effectLst/>
              </a:rPr>
              <a:t>NeurotechEU</a:t>
            </a:r>
            <a:r>
              <a:rPr lang="en-US" b="0" i="0" dirty="0">
                <a:solidFill>
                  <a:srgbClr val="260387"/>
                </a:solidFill>
                <a:effectLst/>
              </a:rPr>
              <a:t> has turned me towards a more managerial track</a:t>
            </a:r>
            <a:r>
              <a:rPr lang="en-US" dirty="0">
                <a:solidFill>
                  <a:srgbClr val="260387"/>
                </a:solidFill>
              </a:rPr>
              <a:t>”</a:t>
            </a:r>
            <a:endParaRPr lang="en-IS" dirty="0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4BDDAFC6-2AD2-7BBE-D407-F9AAD859EEFE}"/>
              </a:ext>
            </a:extLst>
          </p:cNvPr>
          <p:cNvSpPr txBox="1">
            <a:spLocks/>
          </p:cNvSpPr>
          <p:nvPr/>
        </p:nvSpPr>
        <p:spPr>
          <a:xfrm>
            <a:off x="8973615" y="5103817"/>
            <a:ext cx="2191963" cy="425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 err="1">
                <a:solidFill>
                  <a:schemeClr val="accent2"/>
                </a:solidFill>
                <a:hlinkClick r:id="rId8"/>
              </a:rPr>
              <a:t>Read</a:t>
            </a:r>
            <a:r>
              <a:rPr lang="es-ES" b="1" dirty="0">
                <a:solidFill>
                  <a:schemeClr val="accent2"/>
                </a:solidFill>
                <a:hlinkClick r:id="rId8"/>
              </a:rPr>
              <a:t> more</a:t>
            </a:r>
            <a:endParaRPr lang="en-GB" b="1" dirty="0">
              <a:solidFill>
                <a:schemeClr val="accent2"/>
              </a:solidFill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3144250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3C4690-9286-8158-7A9C-88301E5327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S" dirty="0"/>
              <a:t>Thank you for</a:t>
            </a:r>
          </a:p>
          <a:p>
            <a:r>
              <a:rPr lang="en-IS" dirty="0"/>
              <a:t>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5059146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26EA094-294E-0DBB-AD1D-F313D5F3B9BD}"/>
              </a:ext>
            </a:extLst>
          </p:cNvPr>
          <p:cNvGrpSpPr/>
          <p:nvPr/>
        </p:nvGrpSpPr>
        <p:grpSpPr>
          <a:xfrm>
            <a:off x="2115733" y="2576082"/>
            <a:ext cx="7960534" cy="1375945"/>
            <a:chOff x="2115733" y="2576082"/>
            <a:chExt cx="7960534" cy="137594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9654AF90-4717-1A97-58E7-243E0AAA77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15733" y="2576082"/>
              <a:ext cx="3693333" cy="137594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5C67E972-7E12-D0ED-BCB9-B4805AD605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57442" y="2577179"/>
              <a:ext cx="3818825" cy="1374848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1CE8ED0-167C-3763-50D7-16E5084F1A88}"/>
              </a:ext>
            </a:extLst>
          </p:cNvPr>
          <p:cNvSpPr txBox="1"/>
          <p:nvPr/>
        </p:nvSpPr>
        <p:spPr>
          <a:xfrm>
            <a:off x="3962400" y="6081889"/>
            <a:ext cx="406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n</a:t>
            </a:r>
            <a:r>
              <a:rPr lang="en-IS" sz="2000" dirty="0"/>
              <a:t>eurotech.eu</a:t>
            </a:r>
          </a:p>
        </p:txBody>
      </p:sp>
    </p:spTree>
    <p:extLst>
      <p:ext uri="{BB962C8B-B14F-4D97-AF65-F5344CB8AC3E}">
        <p14:creationId xmlns:p14="http://schemas.microsoft.com/office/powerpoint/2010/main" val="7967617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29FD96B-9D70-EE01-6729-D7689AB2E6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061FA0-C28E-66E9-B426-3CC2150FE3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A80E34-DC75-518D-7534-6A6DBBC4D4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37059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4E340622-560D-A582-5C07-5A4DB3A15A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CC079EE-9DE9-F3B6-D6D8-4CC199B2864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7020A47-2B34-5D43-8A3D-FCF2FF3F0AAC}" type="datetime3">
              <a:rPr lang="en-US" smtClean="0"/>
              <a:t>15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727189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8846-1E31-3115-7097-D02EC567D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Text slide title (max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378BC-F619-AAD0-8AB9-F7726EED1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</a:t>
            </a:r>
            <a:r>
              <a:rPr lang="en-GB" dirty="0"/>
              <a:t> </a:t>
            </a:r>
            <a:r>
              <a:rPr lang="en-GB" dirty="0" err="1"/>
              <a:t>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917FE-5184-3C49-02CD-B959F9C76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463C-79CB-0043-AB27-5A889335CA16}" type="datetime3">
              <a:rPr lang="en-US" smtClean="0"/>
              <a:t>15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8365289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351EA-1CFF-D65B-ACE7-74316DEAD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2 columns text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9E436A-1146-03E7-45FF-B88FDB0B1C2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B78993-2EFA-D742-9CBE-D8722C593439}" type="datetime3">
              <a:rPr lang="en-US" smtClean="0"/>
              <a:t>15 January 2025</a:t>
            </a:fld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F232D-BE3F-C7CB-A241-E11B46D42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</a:t>
            </a:r>
          </a:p>
          <a:p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FC4C3E-1D62-31E1-4CB6-0D05857CA5F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</a:t>
            </a:r>
          </a:p>
          <a:p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796153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00BF-E0A7-12F5-438F-89A49083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Text + picture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E4B28-0C45-365B-F583-552B22A6D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  <p:pic>
        <p:nvPicPr>
          <p:cNvPr id="7" name="Picture Placeholder 6" descr="A close-up of a person using a microscope&#10;&#10;Description automatically generated">
            <a:extLst>
              <a:ext uri="{FF2B5EF4-FFF2-40B4-BE49-F238E27FC236}">
                <a16:creationId xmlns:a16="http://schemas.microsoft.com/office/drawing/2014/main" id="{924312C9-7BA8-66B6-37C3-AA45393EF5C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247" r="17247"/>
          <a:stretch>
            <a:fillRect/>
          </a:stretch>
        </p:blipFill>
        <p:spPr/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1C273-05CC-BB8E-6B2B-B15F18840A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1EAEE9-1C76-A04B-9094-4C9F73710CC0}" type="datetime3">
              <a:rPr lang="en-US" smtClean="0"/>
              <a:t>15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628697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D2ECF-7A3B-B8EF-CB12-DD05C87DB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Bullets slide title (max 2 lines)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D4909-0FDA-8CC0-233A-70BFDC9A81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C7AAB-C2FD-14CB-B73E-0C99D58B85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212CDE-366B-C94C-B7F5-4768BE0F15A2}" type="datetime3">
              <a:rPr lang="en-US" smtClean="0"/>
              <a:t>15 January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4053109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F0F32-F121-2FE9-A4C5-AD5575D9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2 columns bullets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207B1F-6B2B-FCA0-85B6-3A8AD252AAD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E37458-8988-1340-8B99-3F8865094B32}" type="datetime3">
              <a:rPr lang="en-US" smtClean="0"/>
              <a:t>15 January 2025</a:t>
            </a:fld>
            <a:endParaRPr lang="en-I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33EE5-6009-2239-16A8-56538BFD7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A0B427-96AB-4454-1B45-716624C48B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4459753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F4179-E15A-CEC3-D6D6-AE7FCF773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Bullets + picture slide</a:t>
            </a:r>
            <a:br>
              <a:rPr lang="en-IS" dirty="0"/>
            </a:br>
            <a:r>
              <a:rPr lang="en-IS" dirty="0"/>
              <a:t>maximum 2 lines</a:t>
            </a:r>
          </a:p>
        </p:txBody>
      </p:sp>
      <p:pic>
        <p:nvPicPr>
          <p:cNvPr id="7" name="Picture Placeholder 6" descr="A close-up of a person using a microscope&#10;&#10;Description automatically generated">
            <a:extLst>
              <a:ext uri="{FF2B5EF4-FFF2-40B4-BE49-F238E27FC236}">
                <a16:creationId xmlns:a16="http://schemas.microsoft.com/office/drawing/2014/main" id="{0240D563-076D-AC53-A6E5-CB2E866236D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247" r="17247"/>
          <a:stretch>
            <a:fillRect/>
          </a:stretch>
        </p:blipFill>
        <p:spPr/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B88D6-740B-EA27-BBD0-23A9240BBF0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F71C3-852B-AE42-A905-82E05CFE28D1}" type="datetime3">
              <a:rPr lang="en-US" smtClean="0"/>
              <a:t>15 January 2025</a:t>
            </a:fld>
            <a:endParaRPr lang="en-I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7F45CF-FBCC-12DB-DA62-6E99FA443D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29586132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echEU">
  <a:themeElements>
    <a:clrScheme name="NeurotechEU">
      <a:dk1>
        <a:srgbClr val="260387"/>
      </a:dk1>
      <a:lt1>
        <a:srgbClr val="FFFFFF"/>
      </a:lt1>
      <a:dk2>
        <a:srgbClr val="260387"/>
      </a:dk2>
      <a:lt2>
        <a:srgbClr val="FCF3E6"/>
      </a:lt2>
      <a:accent1>
        <a:srgbClr val="260387"/>
      </a:accent1>
      <a:accent2>
        <a:srgbClr val="5F59FF"/>
      </a:accent2>
      <a:accent3>
        <a:srgbClr val="82FFC8"/>
      </a:accent3>
      <a:accent4>
        <a:srgbClr val="FF7DC8"/>
      </a:accent4>
      <a:accent5>
        <a:srgbClr val="FFFF6E"/>
      </a:accent5>
      <a:accent6>
        <a:srgbClr val="FA7D1E"/>
      </a:accent6>
      <a:hlink>
        <a:srgbClr val="5F59FF"/>
      </a:hlink>
      <a:folHlink>
        <a:srgbClr val="FF73C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TE-Template-PowerPoint" id="{4BE842F9-39C0-D441-A3BD-5A049FC117D4}" vid="{36864268-F046-A54B-AF9E-F2A7D425FD91}"/>
    </a:ext>
  </a:extLst>
</a:theme>
</file>

<file path=ppt/theme/theme2.xml><?xml version="1.0" encoding="utf-8"?>
<a:theme xmlns:a="http://schemas.openxmlformats.org/drawingml/2006/main" name="NeurotechEU">
  <a:themeElements>
    <a:clrScheme name="NeurotechEU">
      <a:dk1>
        <a:srgbClr val="260387"/>
      </a:dk1>
      <a:lt1>
        <a:srgbClr val="FFFFFF"/>
      </a:lt1>
      <a:dk2>
        <a:srgbClr val="260387"/>
      </a:dk2>
      <a:lt2>
        <a:srgbClr val="FCF3E6"/>
      </a:lt2>
      <a:accent1>
        <a:srgbClr val="260387"/>
      </a:accent1>
      <a:accent2>
        <a:srgbClr val="5F59FF"/>
      </a:accent2>
      <a:accent3>
        <a:srgbClr val="82FFC8"/>
      </a:accent3>
      <a:accent4>
        <a:srgbClr val="FF7DC8"/>
      </a:accent4>
      <a:accent5>
        <a:srgbClr val="FFFF6E"/>
      </a:accent5>
      <a:accent6>
        <a:srgbClr val="FA7D1E"/>
      </a:accent6>
      <a:hlink>
        <a:srgbClr val="5F59FF"/>
      </a:hlink>
      <a:folHlink>
        <a:srgbClr val="FF73C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TE-Template-PowerPoint" id="{4BE842F9-39C0-D441-A3BD-5A049FC117D4}" vid="{36864268-F046-A54B-AF9E-F2A7D425FD9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5C3609C51EEB4CABE5559130DCD9F8" ma:contentTypeVersion="15" ma:contentTypeDescription="Create a new document." ma:contentTypeScope="" ma:versionID="679386dbd043b382fad666f46d6f6718">
  <xsd:schema xmlns:xsd="http://www.w3.org/2001/XMLSchema" xmlns:xs="http://www.w3.org/2001/XMLSchema" xmlns:p="http://schemas.microsoft.com/office/2006/metadata/properties" xmlns:ns2="f1fba2c9-4d60-474b-af6f-03915b0da88a" xmlns:ns3="ffebfd2f-bdb7-45f5-97e0-2a2e96c88afd" targetNamespace="http://schemas.microsoft.com/office/2006/metadata/properties" ma:root="true" ma:fieldsID="e0ce00e9edb28c8f5ab182b411832f48" ns2:_="" ns3:_="">
    <xsd:import namespace="f1fba2c9-4d60-474b-af6f-03915b0da88a"/>
    <xsd:import namespace="ffebfd2f-bdb7-45f5-97e0-2a2e96c88a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ba2c9-4d60-474b-af6f-03915b0da8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479e1c4-431f-42ea-b6f3-1b0615c9ce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ebfd2f-bdb7-45f5-97e0-2a2e96c88a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79ae8f80-de93-4dae-88e4-53182ef4796c}" ma:internalName="TaxCatchAll" ma:showField="CatchAllData" ma:web="ffebfd2f-bdb7-45f5-97e0-2a2e96c88a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fba2c9-4d60-474b-af6f-03915b0da88a">
      <Terms xmlns="http://schemas.microsoft.com/office/infopath/2007/PartnerControls"/>
    </lcf76f155ced4ddcb4097134ff3c332f>
    <TaxCatchAll xmlns="ffebfd2f-bdb7-45f5-97e0-2a2e96c88afd" xsi:nil="true"/>
  </documentManagement>
</p:properties>
</file>

<file path=customXml/itemProps1.xml><?xml version="1.0" encoding="utf-8"?>
<ds:datastoreItem xmlns:ds="http://schemas.openxmlformats.org/officeDocument/2006/customXml" ds:itemID="{95FD24CA-3C8F-456F-A1AA-2A35C4422F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fba2c9-4d60-474b-af6f-03915b0da88a"/>
    <ds:schemaRef ds:uri="ffebfd2f-bdb7-45f5-97e0-2a2e96c88a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B91239-9377-4109-BB61-63A83F4B22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CDB795-5729-4264-BD13-2F298EBD0229}">
  <ds:schemaRefs>
    <ds:schemaRef ds:uri="http://schemas.microsoft.com/office/2006/metadata/properties"/>
    <ds:schemaRef ds:uri="http://schemas.microsoft.com/office/infopath/2007/PartnerControls"/>
    <ds:schemaRef ds:uri="f1fba2c9-4d60-474b-af6f-03915b0da88a"/>
    <ds:schemaRef ds:uri="ffebfd2f-bdb7-45f5-97e0-2a2e96c88af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NTE-Template-PowerPoint-Arial-0124 - copia</Template>
  <TotalTime>437</TotalTime>
  <Words>1476</Words>
  <Application>Microsoft Office PowerPoint</Application>
  <PresentationFormat>Bredbild</PresentationFormat>
  <Paragraphs>252</Paragraphs>
  <Slides>34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34</vt:i4>
      </vt:variant>
    </vt:vector>
  </HeadingPairs>
  <TitlesOfParts>
    <vt:vector size="40" baseType="lpstr">
      <vt:lpstr>Arial</vt:lpstr>
      <vt:lpstr>Calibri</vt:lpstr>
      <vt:lpstr>Wingdings</vt:lpstr>
      <vt:lpstr>YAFcfoaHu-s 0</vt:lpstr>
      <vt:lpstr>NeurotechEU</vt:lpstr>
      <vt:lpstr>NeurotechEU</vt:lpstr>
      <vt:lpstr>PowerPoint-presentation</vt:lpstr>
      <vt:lpstr>PowerPoint-presentation</vt:lpstr>
      <vt:lpstr>European Universities  - a key pillar of the European Education Area</vt:lpstr>
      <vt:lpstr>European Universities- a key pillar of the European Education Area</vt:lpstr>
      <vt:lpstr>PowerPoint-presentation</vt:lpstr>
      <vt:lpstr>The European University of Brain and Technology, NeurotechEU</vt:lpstr>
      <vt:lpstr>8 Partner Universities</vt:lpstr>
      <vt:lpstr>People of NeurotechEU</vt:lpstr>
      <vt:lpstr>PowerPoint-presentation</vt:lpstr>
      <vt:lpstr>Neurotechnology</vt:lpstr>
      <vt:lpstr>Neurotechnology</vt:lpstr>
      <vt:lpstr>PowerPoint-presentation</vt:lpstr>
      <vt:lpstr>8 Dimensions of NeurotechEU</vt:lpstr>
      <vt:lpstr>8 Dimensions of NeurotechEU</vt:lpstr>
      <vt:lpstr>8 Dimensions of NeurotechEU</vt:lpstr>
      <vt:lpstr>8 Dimensions of NeurotechEU</vt:lpstr>
      <vt:lpstr>8 Dimensions of NeurotechEU</vt:lpstr>
      <vt:lpstr>PowerPoint-presentation</vt:lpstr>
      <vt:lpstr>NeurotechEU offer to Society</vt:lpstr>
      <vt:lpstr>NeurotechEU offer to Students</vt:lpstr>
      <vt:lpstr>NeurotechEU offer to Academics</vt:lpstr>
      <vt:lpstr>Campus +</vt:lpstr>
      <vt:lpstr>PowerPoint-presentation</vt:lpstr>
      <vt:lpstr>Faces of NeurotechEU</vt:lpstr>
      <vt:lpstr>PowerPoint-presentation</vt:lpstr>
      <vt:lpstr>PowerPoint-presentation</vt:lpstr>
      <vt:lpstr>PowerPoint-presentation</vt:lpstr>
      <vt:lpstr>PowerPoint-presentation</vt:lpstr>
      <vt:lpstr>Text slide title (max 2 lines)</vt:lpstr>
      <vt:lpstr>2 columns text slide</vt:lpstr>
      <vt:lpstr>Text + picture slide</vt:lpstr>
      <vt:lpstr>Bullets slide title (max 2 lines)</vt:lpstr>
      <vt:lpstr>2 columns bullets slide</vt:lpstr>
      <vt:lpstr>Bullets + picture slide maximum 2 lines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Santacreu Molines, Julia</dc:creator>
  <cp:lastModifiedBy>Emma Hägg</cp:lastModifiedBy>
  <cp:revision>17</cp:revision>
  <dcterms:created xsi:type="dcterms:W3CDTF">2024-11-18T10:13:46Z</dcterms:created>
  <dcterms:modified xsi:type="dcterms:W3CDTF">2025-01-15T13:18:59Z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0x0101000B5C3609C51EEB4CABE5559130DCD9F8</vt:lpwstr>
  </property>
  <property fmtid="{D5CDD505-2E9C-101B-9397-08002B2CF9AE}" pid="3" name="MediaServiceImageTags">
    <vt:lpwstr/>
  </property>
</Properties>
</file>