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Description automatically generated">
            <a:extLst>
              <a:ext uri="{FF2B5EF4-FFF2-40B4-BE49-F238E27FC236}">
                <a16:creationId xmlns:a16="http://schemas.microsoft.com/office/drawing/2014/main" id="{C947AD7F-8988-C06C-148B-7E68A1320A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5534" y="0"/>
            <a:ext cx="12287534" cy="691173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98ED8D-7258-4E5A-8754-8EBED1B80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9"/>
            <a:ext cx="3103202" cy="1080000"/>
          </a:xfrm>
          <a:prstGeom prst="rect">
            <a:avLst/>
          </a:prstGeom>
        </p:spPr>
      </p:pic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D9EFFC0-C64D-6C7D-DDBB-9F1DD17EC2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630" y="2253179"/>
            <a:ext cx="7345437" cy="2649953"/>
          </a:xfrm>
        </p:spPr>
        <p:txBody>
          <a:bodyPr wrap="square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400"/>
            </a:lvl1pPr>
          </a:lstStyle>
          <a:p>
            <a:r>
              <a:rPr lang="en-GB" dirty="0"/>
              <a:t>Name of presentation</a:t>
            </a:r>
            <a:br>
              <a:rPr lang="en-GB" dirty="0"/>
            </a:br>
            <a:r>
              <a:rPr lang="en-GB" dirty="0"/>
              <a:t>Try to keep it in</a:t>
            </a:r>
          </a:p>
          <a:p>
            <a:r>
              <a:rPr lang="en-GB" dirty="0"/>
              <a:t>Maximum 3 lines</a:t>
            </a:r>
            <a:endParaRPr lang="en-IS" dirty="0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023048D0-ADE1-13AD-D53D-A0D957D300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1629" y="5787614"/>
            <a:ext cx="7345438" cy="85248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00"/>
              </a:spcBef>
              <a:defRPr sz="1600"/>
            </a:lvl1pPr>
            <a:lvl5pPr algn="l">
              <a:defRPr/>
            </a:lvl5pPr>
          </a:lstStyle>
          <a:p>
            <a:pPr lvl="0"/>
            <a:r>
              <a:rPr lang="en-GB" dirty="0"/>
              <a:t>Name of presenter</a:t>
            </a:r>
          </a:p>
          <a:p>
            <a:pPr lvl="0"/>
            <a:r>
              <a:rPr lang="en-GB" dirty="0"/>
              <a:t>Hers / His / Theirs title</a:t>
            </a:r>
            <a:endParaRPr lang="en-IS" dirty="0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68CF012-1365-A9AD-B696-46D13AC5C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629" y="1778915"/>
            <a:ext cx="7345436" cy="338062"/>
          </a:xfrm>
        </p:spPr>
        <p:txBody>
          <a:bodyPr>
            <a:normAutofit/>
          </a:bodyPr>
          <a:lstStyle>
            <a:lvl1pPr>
              <a:defRPr sz="14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DATE IN CAPS LOCK</a:t>
            </a:r>
          </a:p>
        </p:txBody>
      </p:sp>
    </p:spTree>
    <p:extLst>
      <p:ext uri="{BB962C8B-B14F-4D97-AF65-F5344CB8AC3E}">
        <p14:creationId xmlns:p14="http://schemas.microsoft.com/office/powerpoint/2010/main" val="16677824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rry image of a diamond shaped object&#10;&#10;Description automatically generated">
            <a:extLst>
              <a:ext uri="{FF2B5EF4-FFF2-40B4-BE49-F238E27FC236}">
                <a16:creationId xmlns:a16="http://schemas.microsoft.com/office/drawing/2014/main" id="{1FE128A6-BD0B-8B45-A65D-D38CFDD765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8364" y="-122830"/>
            <a:ext cx="12410364" cy="698083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9D8F8E3-6BC1-130D-8D96-465DECC6F9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8"/>
            <a:ext cx="3103200" cy="1080000"/>
          </a:xfrm>
          <a:prstGeom prst="rect">
            <a:avLst/>
          </a:prstGeom>
        </p:spPr>
      </p:pic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797F0C0-3D66-26FB-5175-98AE00565A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0497" y="2251500"/>
            <a:ext cx="7751763" cy="261218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400"/>
            </a:lvl1pPr>
          </a:lstStyle>
          <a:p>
            <a:pPr lvl="0"/>
            <a:r>
              <a:rPr lang="en-GB" dirty="0"/>
              <a:t>Chapter title</a:t>
            </a:r>
          </a:p>
          <a:p>
            <a:pPr lvl="0"/>
            <a:r>
              <a:rPr lang="en-GB" dirty="0"/>
              <a:t>Maximum 2-3 lines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48348-6666-779C-C075-9242CBBDF96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7020A47-2B34-5D43-8A3D-FCF2FF3F0AAC}" type="datetime3">
              <a:rPr lang="en-US" smtClean="0"/>
              <a:t>23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003551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text slide 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6803568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AAC977-9E50-955D-DA5B-553E34724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336A721-905E-7753-6FAD-DEB76278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463C-79CB-0043-AB27-5A889335CA16}" type="datetime3">
              <a:rPr lang="en-US" smtClean="0"/>
              <a:t>23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576164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columns text slide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E383C4E-5D19-79A3-4003-E23A6A600E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D483D1-CAFB-3FB2-BB2A-C89AF10B5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4B78993-2EFA-D742-9CBE-D8722C593439}" type="datetime3">
              <a:rPr lang="en-US" smtClean="0"/>
              <a:t>23 January 2025</a:t>
            </a:fld>
            <a:endParaRPr lang="en-I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2FE12D-6B3C-EB9B-FB77-49FE9ECFB4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5369879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A5C1F99-C957-53D7-FB85-DEBBD1B6038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22884" y="1838480"/>
            <a:ext cx="5371200" cy="43524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</p:spTree>
    <p:extLst>
      <p:ext uri="{BB962C8B-B14F-4D97-AF65-F5344CB8AC3E}">
        <p14:creationId xmlns:p14="http://schemas.microsoft.com/office/powerpoint/2010/main" val="263168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00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Text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3" y="1838480"/>
            <a:ext cx="5184000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ACC254A-AE6E-4841-C4FF-BC7F38F64F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18225" y="0"/>
            <a:ext cx="6073775" cy="61898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3355AE-E810-4A06-4EE5-7BC2CC057C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074B364-8BC2-5611-396D-E9F7B0089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8C1EAEE9-1C76-A04B-9094-4C9F73710CC0}" type="datetime3">
              <a:rPr lang="en-US" smtClean="0"/>
              <a:t>23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91419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bullet slide (max 2 lines)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FE77C79-A9B8-C9B4-4EC4-2BDB891286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32" y="1838480"/>
            <a:ext cx="7641768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B65CD73-40CB-BB4B-44EB-8921D37189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BC6AA4-C28A-7D4D-57EB-E2AD6F0BBF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F212CDE-366B-C94C-B7F5-4768BE0F15A2}" type="datetime3">
              <a:rPr lang="en-US" smtClean="0"/>
              <a:t>23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300812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 bullets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79C2EE4-A1AE-31B3-12F2-2E14A2692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F22A7-E260-2CEB-3E8D-094DFAD78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3E37458-8988-1340-8B99-3F8865094B32}" type="datetime3">
              <a:rPr lang="en-US" smtClean="0"/>
              <a:t>23 January 2025</a:t>
            </a:fld>
            <a:endParaRPr lang="en-IS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67669FA-A07C-C03A-E9B5-A923B2CC69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632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8171C02-3253-4EF1-0D48-8D270E576B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2885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07493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63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Bullets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315210-26BE-4631-3FB9-BC773FF88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2000" y="0"/>
            <a:ext cx="5940000" cy="61898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23 January 2025</a:t>
            </a:fld>
            <a:endParaRPr lang="en-IS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60AA7A6-4F4F-8E77-F9C8-8EA95454E9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632" y="1838480"/>
            <a:ext cx="51840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607276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315210-26BE-4631-3FB9-BC773FF88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18225" y="381000"/>
            <a:ext cx="5940000" cy="58088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23 January 2025</a:t>
            </a:fld>
            <a:endParaRPr lang="en-IS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972DDCF-9600-EF7D-365B-67BD3686DB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81000"/>
            <a:ext cx="5940000" cy="58088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188542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23 January 2025</a:t>
            </a:fld>
            <a:endParaRPr lang="en-IS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972DDCF-9600-EF7D-365B-67BD3686DB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0350" y="292100"/>
            <a:ext cx="11671300" cy="58977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366403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i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8AA732C-5FC2-D999-3751-0B7290AE28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849619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/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86D212D-C115-1DAA-6C6E-B6956B012F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DD814F-8756-01B1-DFB0-83411BA5F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963E1F66-3A0D-7342-84F2-B63859C58616}" type="datetime3">
              <a:rPr lang="en-US" smtClean="0"/>
              <a:t>23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888818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2284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Description automatically generated">
            <a:extLst>
              <a:ext uri="{FF2B5EF4-FFF2-40B4-BE49-F238E27FC236}">
                <a16:creationId xmlns:a16="http://schemas.microsoft.com/office/drawing/2014/main" id="{624DB3E3-8476-E50D-D114-0B2696B824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5534" y="0"/>
            <a:ext cx="12287534" cy="6911738"/>
          </a:xfrm>
          <a:prstGeom prst="rect">
            <a:avLst/>
          </a:prstGeom>
        </p:spPr>
      </p:pic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D9EFFC0-C64D-6C7D-DDBB-9F1DD17EC2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630" y="2291279"/>
            <a:ext cx="7345437" cy="2649953"/>
          </a:xfrm>
        </p:spPr>
        <p:txBody>
          <a:bodyPr wrap="square">
            <a:normAutofit/>
          </a:bodyPr>
          <a:lstStyle>
            <a:lvl1pPr>
              <a:spcBef>
                <a:spcPts val="0"/>
              </a:spcBef>
              <a:defRPr sz="4400"/>
            </a:lvl1pPr>
          </a:lstStyle>
          <a:p>
            <a:r>
              <a:rPr lang="en-GB" dirty="0"/>
              <a:t>Thank you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1C41976-6714-95FE-8866-A6DBC065DE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9"/>
            <a:ext cx="3103202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510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1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diamond pattern&#10;&#10;Description automatically generated">
            <a:extLst>
              <a:ext uri="{FF2B5EF4-FFF2-40B4-BE49-F238E27FC236}">
                <a16:creationId xmlns:a16="http://schemas.microsoft.com/office/drawing/2014/main" id="{D8BB3589-A629-5793-E51B-ACD67A093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88" y="-40943"/>
            <a:ext cx="12337577" cy="693988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98ED8D-7258-4E5A-8754-8EBED1B80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9671" y="2298924"/>
            <a:ext cx="6494174" cy="226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958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2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diamond pattern&#10;&#10;Description automatically generated">
            <a:extLst>
              <a:ext uri="{FF2B5EF4-FFF2-40B4-BE49-F238E27FC236}">
                <a16:creationId xmlns:a16="http://schemas.microsoft.com/office/drawing/2014/main" id="{F1442347-74B9-3945-A140-73E4885F36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88" y="-40943"/>
            <a:ext cx="12337577" cy="6939887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B5046F1-A35B-D956-BDF7-0CFEE25AFE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0581" y="2298925"/>
            <a:ext cx="7910535" cy="226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902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1CA95A2-8D47-E343-6818-0429D6625E42}"/>
              </a:ext>
            </a:extLst>
          </p:cNvPr>
          <p:cNvGrpSpPr/>
          <p:nvPr userDrawn="1"/>
        </p:nvGrpSpPr>
        <p:grpSpPr>
          <a:xfrm>
            <a:off x="2115733" y="2576082"/>
            <a:ext cx="7960534" cy="1375945"/>
            <a:chOff x="2115733" y="2576082"/>
            <a:chExt cx="7960534" cy="137594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0652FA8-18F8-EC31-D4DC-1B74824392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15733" y="2576082"/>
              <a:ext cx="3693333" cy="1375945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556C7A0-0BA3-C3D0-E90F-AAF5057005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57442" y="2577179"/>
              <a:ext cx="3818825" cy="137484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1209025-B16A-BA67-E7BA-711440BD6584}"/>
              </a:ext>
            </a:extLst>
          </p:cNvPr>
          <p:cNvSpPr txBox="1"/>
          <p:nvPr userDrawn="1"/>
        </p:nvSpPr>
        <p:spPr>
          <a:xfrm>
            <a:off x="3962400" y="6081889"/>
            <a:ext cx="406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n</a:t>
            </a:r>
            <a:r>
              <a:rPr lang="en-IS" sz="2000" dirty="0"/>
              <a:t>eurotech.eu</a:t>
            </a:r>
          </a:p>
        </p:txBody>
      </p:sp>
    </p:spTree>
    <p:extLst>
      <p:ext uri="{BB962C8B-B14F-4D97-AF65-F5344CB8AC3E}">
        <p14:creationId xmlns:p14="http://schemas.microsoft.com/office/powerpoint/2010/main" val="537047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73617F-A663-87C6-3687-BBB5487B7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81000"/>
            <a:ext cx="7641768" cy="1168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I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7D106-B00B-52D9-AD91-AC56A9637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632" y="1733550"/>
            <a:ext cx="67885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6312C-47C4-6BDD-69EB-7052FB089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0C7B463C-79CB-0043-AB27-5A889335CA16}" type="datetime3">
              <a:rPr lang="en-US" smtClean="0"/>
              <a:pPr/>
              <a:t>23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7373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ts val="100"/>
        </a:spcBef>
        <a:buNone/>
        <a:defRPr sz="28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8846-1E31-3115-7097-D02EC567D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80999"/>
            <a:ext cx="5184000" cy="1208315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 b="0" i="0">
                <a:effectLst/>
              </a:rPr>
              <a:t>The European University of Brain and Technology</a:t>
            </a:r>
            <a:r>
              <a:rPr lang="en-US" sz="2600"/>
              <a:t> - </a:t>
            </a:r>
            <a:r>
              <a:rPr lang="en-US" sz="2600" b="0" i="0">
                <a:effectLst/>
              </a:rPr>
              <a:t>NeurotechEU</a:t>
            </a:r>
            <a:endParaRPr lang="en-US" sz="2600" dirty="0"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378BC-F619-AAD0-8AB9-F7726EED1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33" y="1838480"/>
            <a:ext cx="5184000" cy="4351338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en-US" b="0" i="0" dirty="0" err="1">
                <a:effectLst/>
              </a:rPr>
              <a:t>NeurotechEU</a:t>
            </a:r>
            <a:r>
              <a:rPr lang="en-US" b="0" i="0" dirty="0">
                <a:effectLst/>
              </a:rPr>
              <a:t>, an alliance of eight leading European universities, aims to establish neurotechnology as an applied science and deliver transformative technologies for, from, and with the brain. </a:t>
            </a:r>
          </a:p>
          <a:p>
            <a:pPr>
              <a:spcAft>
                <a:spcPts val="600"/>
              </a:spcAft>
            </a:pPr>
            <a:r>
              <a:rPr lang="en-US" b="0" i="0" dirty="0">
                <a:effectLst/>
              </a:rPr>
              <a:t>By integrating AI and medicine, </a:t>
            </a:r>
            <a:r>
              <a:rPr lang="en-US" b="0" i="0" dirty="0" err="1">
                <a:effectLst/>
              </a:rPr>
              <a:t>NeurotechEU</a:t>
            </a:r>
            <a:r>
              <a:rPr lang="en-US" b="0" i="0" dirty="0">
                <a:effectLst/>
              </a:rPr>
              <a:t> addresses neurological challenges through a foundation of education, research, innovation, and mobility.</a:t>
            </a:r>
          </a:p>
          <a:p>
            <a:endParaRPr lang="en-US" b="1" dirty="0"/>
          </a:p>
          <a:p>
            <a:r>
              <a:rPr lang="en-US" b="1" dirty="0" err="1"/>
              <a:t>NeurotechEU</a:t>
            </a:r>
            <a:r>
              <a:rPr lang="en-US" b="1" dirty="0"/>
              <a:t> Benefits:</a:t>
            </a:r>
            <a:endParaRPr lang="en-US" dirty="0"/>
          </a:p>
          <a:p>
            <a:endParaRPr lang="en-US" b="1" dirty="0"/>
          </a:p>
          <a:p>
            <a:r>
              <a:rPr lang="en-US" b="1" dirty="0"/>
              <a:t>For Society: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Better diagnostics, therapies, and health systems.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Ethical innovation and stronger European research.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Economic and social improvements.</a:t>
            </a:r>
          </a:p>
          <a:p>
            <a:endParaRPr lang="en-US" b="1" dirty="0"/>
          </a:p>
          <a:p>
            <a:r>
              <a:rPr lang="en-US" b="1" dirty="0"/>
              <a:t>For Students: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Multidisciplinary education and international mobility.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Cutting-edge research access and career opportunities.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Inclusion in a diverse, global community.</a:t>
            </a:r>
          </a:p>
          <a:p>
            <a:endParaRPr lang="en-US" b="1" dirty="0"/>
          </a:p>
          <a:p>
            <a:r>
              <a:rPr lang="en-US" b="1" dirty="0"/>
              <a:t>For Academics: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Collaborative research, partnerships, and shared infrastructure.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Mobility and advancements in research methods.</a:t>
            </a:r>
          </a:p>
        </p:txBody>
      </p:sp>
      <p:pic>
        <p:nvPicPr>
          <p:cNvPr id="8" name="Bildobjekt 7" descr="En bild som visar karta, text&#10;&#10;Automatiskt genererad beskrivning med medelhög exakthet">
            <a:extLst>
              <a:ext uri="{FF2B5EF4-FFF2-40B4-BE49-F238E27FC236}">
                <a16:creationId xmlns:a16="http://schemas.microsoft.com/office/drawing/2014/main" id="{4A75E82B-73B2-CA27-4F81-2DCC5D5FC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225" y="270603"/>
            <a:ext cx="6073775" cy="5648611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917FE-5184-3C49-02CD-B959F9C76B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2024/2025</a:t>
            </a:r>
            <a:endParaRPr kumimoji="0" lang="en-I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9335355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echEU">
  <a:themeElements>
    <a:clrScheme name="NeurotechEU">
      <a:dk1>
        <a:srgbClr val="260387"/>
      </a:dk1>
      <a:lt1>
        <a:srgbClr val="FFFFFF"/>
      </a:lt1>
      <a:dk2>
        <a:srgbClr val="260387"/>
      </a:dk2>
      <a:lt2>
        <a:srgbClr val="FCF3E6"/>
      </a:lt2>
      <a:accent1>
        <a:srgbClr val="260387"/>
      </a:accent1>
      <a:accent2>
        <a:srgbClr val="5F59FF"/>
      </a:accent2>
      <a:accent3>
        <a:srgbClr val="82FFC8"/>
      </a:accent3>
      <a:accent4>
        <a:srgbClr val="FF7DC8"/>
      </a:accent4>
      <a:accent5>
        <a:srgbClr val="FFFF6E"/>
      </a:accent5>
      <a:accent6>
        <a:srgbClr val="FA7D1E"/>
      </a:accent6>
      <a:hlink>
        <a:srgbClr val="5F59FF"/>
      </a:hlink>
      <a:folHlink>
        <a:srgbClr val="FF73C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TE-Template-PowerPoint" id="{4BE842F9-39C0-D441-A3BD-5A049FC117D4}" vid="{36864268-F046-A54B-AF9E-F2A7D425FD9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EBED522DC0D3E4DA120B38F97DA16A7" ma:contentTypeVersion="18" ma:contentTypeDescription="Skapa ett nytt dokument." ma:contentTypeScope="" ma:versionID="aefcc1aff68e45a495a0586408625a34">
  <xsd:schema xmlns:xsd="http://www.w3.org/2001/XMLSchema" xmlns:xs="http://www.w3.org/2001/XMLSchema" xmlns:p="http://schemas.microsoft.com/office/2006/metadata/properties" xmlns:ns2="5ae22187-c038-4b68-a158-f98914e81504" xmlns:ns3="d01bb01f-911b-4298-9c2d-547016257608" targetNamespace="http://schemas.microsoft.com/office/2006/metadata/properties" ma:root="true" ma:fieldsID="deb8fb48b419ba0c82d24ff1e3f023cd" ns2:_="" ns3:_="">
    <xsd:import namespace="5ae22187-c038-4b68-a158-f98914e81504"/>
    <xsd:import namespace="d01bb01f-911b-4298-9c2d-5470162576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e22187-c038-4b68-a158-f98914e815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eringar" ma:readOnly="false" ma:fieldId="{5cf76f15-5ced-4ddc-b409-7134ff3c332f}" ma:taxonomyMulti="true" ma:sspId="d34d398b-60ba-4ad0-a6da-da1ce693b8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1bb01f-911b-4298-9c2d-54701625760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65d9d7f-dda6-4f59-ac39-a05c5942dfd3}" ma:internalName="TaxCatchAll" ma:showField="CatchAllData" ma:web="d01bb01f-911b-4298-9c2d-5470162576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ae22187-c038-4b68-a158-f98914e81504">
      <Terms xmlns="http://schemas.microsoft.com/office/infopath/2007/PartnerControls"/>
    </lcf76f155ced4ddcb4097134ff3c332f>
    <TaxCatchAll xmlns="d01bb01f-911b-4298-9c2d-547016257608" xsi:nil="true"/>
  </documentManagement>
</p:properties>
</file>

<file path=customXml/itemProps1.xml><?xml version="1.0" encoding="utf-8"?>
<ds:datastoreItem xmlns:ds="http://schemas.openxmlformats.org/officeDocument/2006/customXml" ds:itemID="{4F408DF9-A2C3-4A44-8E28-0E8C799BF461}"/>
</file>

<file path=customXml/itemProps2.xml><?xml version="1.0" encoding="utf-8"?>
<ds:datastoreItem xmlns:ds="http://schemas.openxmlformats.org/officeDocument/2006/customXml" ds:itemID="{86078566-3DAA-4261-9FF0-9FC7123890CB}"/>
</file>

<file path=customXml/itemProps3.xml><?xml version="1.0" encoding="utf-8"?>
<ds:datastoreItem xmlns:ds="http://schemas.openxmlformats.org/officeDocument/2006/customXml" ds:itemID="{97505F36-8C2F-4E00-9715-43088A6D4F83}"/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134</Words>
  <Application>Microsoft Office PowerPoint</Application>
  <PresentationFormat>Bredbild</PresentationFormat>
  <Paragraphs>20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3" baseType="lpstr">
      <vt:lpstr>Arial</vt:lpstr>
      <vt:lpstr>NeurotechEU</vt:lpstr>
      <vt:lpstr>The European University of Brain and Technology - NeurotechEU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Hägg</dc:creator>
  <cp:lastModifiedBy>Emma Hägg</cp:lastModifiedBy>
  <cp:revision>1</cp:revision>
  <dcterms:created xsi:type="dcterms:W3CDTF">2025-01-23T16:03:16Z</dcterms:created>
  <dcterms:modified xsi:type="dcterms:W3CDTF">2025-01-23T16:28:22Z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0x0101001EBED522DC0D3E4DA120B38F97DA16A7</vt:lpwstr>
  </property>
</Properties>
</file>