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18288000" cy="10287000"/>
  <p:notesSz cx="6858000" cy="9144000"/>
  <p:embeddedFontLst>
    <p:embeddedFont>
      <p:font typeface="Arial MT Pro" panose="020B0604020202020204" charset="0"/>
      <p:regular r:id="rId39"/>
    </p:embeddedFont>
    <p:embeddedFont>
      <p:font typeface="Arial MT Pro Bold" panose="020B0604020202020204" charset="0"/>
      <p:regular r:id="rId40"/>
    </p:embeddedFont>
    <p:embeddedFont>
      <p:font typeface="Arial MT Pro Bold Italics" panose="020B0604020202020204" charset="0"/>
      <p:regular r:id="rId41"/>
    </p:embeddedFont>
    <p:embeddedFont>
      <p:font typeface="Arimo" panose="020B0604020202020204" charset="0"/>
      <p:regular r:id="rId42"/>
    </p:embeddedFont>
    <p:embeddedFont>
      <p:font typeface="Arimo Bold" panose="020B0604020202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DA249B-72BA-EC25-536F-7FA831C91FC8}" v="34" dt="2025-12-02T08:34:49.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C  ANA-MARIA" userId="S::isac.ana_elearn.umfcluj.ro#ext#@radbouduniversiteit.onmicrosoft.com::0bf98ed0-243a-4d09-b693-ead6e2168b88" providerId="AD" clId="Web-{21DA249B-72BA-EC25-536F-7FA831C91FC8}"/>
    <pc:docChg chg="modSld">
      <pc:chgData name="ISAC  ANA-MARIA" userId="S::isac.ana_elearn.umfcluj.ro#ext#@radbouduniversiteit.onmicrosoft.com::0bf98ed0-243a-4d09-b693-ead6e2168b88" providerId="AD" clId="Web-{21DA249B-72BA-EC25-536F-7FA831C91FC8}" dt="2025-12-02T08:34:49.784" v="31" actId="20577"/>
      <pc:docMkLst>
        <pc:docMk/>
      </pc:docMkLst>
      <pc:sldChg chg="modSp">
        <pc:chgData name="ISAC  ANA-MARIA" userId="S::isac.ana_elearn.umfcluj.ro#ext#@radbouduniversiteit.onmicrosoft.com::0bf98ed0-243a-4d09-b693-ead6e2168b88" providerId="AD" clId="Web-{21DA249B-72BA-EC25-536F-7FA831C91FC8}" dt="2025-12-02T08:34:49.784" v="31" actId="20577"/>
        <pc:sldMkLst>
          <pc:docMk/>
          <pc:sldMk cId="0" sldId="262"/>
        </pc:sldMkLst>
        <pc:spChg chg="mod">
          <ac:chgData name="ISAC  ANA-MARIA" userId="S::isac.ana_elearn.umfcluj.ro#ext#@radbouduniversiteit.onmicrosoft.com::0bf98ed0-243a-4d09-b693-ead6e2168b88" providerId="AD" clId="Web-{21DA249B-72BA-EC25-536F-7FA831C91FC8}" dt="2025-12-02T08:33:42.455" v="3" actId="20577"/>
          <ac:spMkLst>
            <pc:docMk/>
            <pc:sldMk cId="0" sldId="262"/>
            <ac:spMk id="5" creationId="{00000000-0000-0000-0000-000000000000}"/>
          </ac:spMkLst>
        </pc:spChg>
        <pc:spChg chg="mod">
          <ac:chgData name="ISAC  ANA-MARIA" userId="S::isac.ana_elearn.umfcluj.ro#ext#@radbouduniversiteit.onmicrosoft.com::0bf98ed0-243a-4d09-b693-ead6e2168b88" providerId="AD" clId="Web-{21DA249B-72BA-EC25-536F-7FA831C91FC8}" dt="2025-12-02T08:34:49.784" v="31" actId="20577"/>
          <ac:spMkLst>
            <pc:docMk/>
            <pc:sldMk cId="0" sldId="262"/>
            <ac:spMk id="8"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education.ec.europa.eu/education-levels/higher-education/european-universities-initiative/abou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theneurotech.eu/8-dimensions-neurotechnolog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hyperlink" Target="https://nteucampus.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hyperlink" Target="https://theneurotech.eu/news?keys=&amp;field_post_category_target_id=1" TargetMode="External"/><Relationship Id="rId4" Type="http://schemas.openxmlformats.org/officeDocument/2006/relationships/image" Target="../media/image7.sv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svg"/><Relationship Id="rId7" Type="http://schemas.openxmlformats.org/officeDocument/2006/relationships/hyperlink" Target="https://theneurotech.eu/unleashing-power-neurotechnology-mathew-abrams-incf"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hyperlink" Target="https://theneurotech.eu/faces-neurotecheu-exploring-exciting-aspects-challenges-and-strengths-neurotecheu-jutta-escher" TargetMode="External"/><Relationship Id="rId4" Type="http://schemas.openxmlformats.org/officeDocument/2006/relationships/image" Target="../media/image27.png"/><Relationship Id="rId9" Type="http://schemas.openxmlformats.org/officeDocument/2006/relationships/hyperlink" Target="https://theneurotech.eu/bridging-medicine-and-technology-ahmed-aizi-um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1856" y="956930"/>
            <a:ext cx="15704289" cy="7617470"/>
            <a:chOff x="0" y="0"/>
            <a:chExt cx="20939052" cy="10156626"/>
          </a:xfrm>
        </p:grpSpPr>
        <p:sp>
          <p:nvSpPr>
            <p:cNvPr id="3" name="Freeform 3"/>
            <p:cNvSpPr/>
            <p:nvPr/>
          </p:nvSpPr>
          <p:spPr>
            <a:xfrm>
              <a:off x="0" y="0"/>
              <a:ext cx="20939052" cy="10156626"/>
            </a:xfrm>
            <a:custGeom>
              <a:avLst/>
              <a:gdLst/>
              <a:ahLst/>
              <a:cxnLst/>
              <a:rect l="l" t="t" r="r" b="b"/>
              <a:pathLst>
                <a:path w="20939052" h="10156626">
                  <a:moveTo>
                    <a:pt x="0" y="0"/>
                  </a:moveTo>
                  <a:lnTo>
                    <a:pt x="20939052" y="0"/>
                  </a:lnTo>
                  <a:lnTo>
                    <a:pt x="20939052" y="10156626"/>
                  </a:lnTo>
                  <a:lnTo>
                    <a:pt x="0" y="10156626"/>
                  </a:lnTo>
                  <a:close/>
                </a:path>
              </a:pathLst>
            </a:custGeom>
            <a:solidFill>
              <a:srgbClr val="000000">
                <a:alpha val="0"/>
              </a:srgbClr>
            </a:solidFill>
          </p:spPr>
        </p:sp>
        <p:sp>
          <p:nvSpPr>
            <p:cNvPr id="4" name="TextBox 4"/>
            <p:cNvSpPr txBox="1"/>
            <p:nvPr/>
          </p:nvSpPr>
          <p:spPr>
            <a:xfrm>
              <a:off x="0" y="-57150"/>
              <a:ext cx="20939052" cy="10213776"/>
            </a:xfrm>
            <a:prstGeom prst="rect">
              <a:avLst/>
            </a:prstGeom>
          </p:spPr>
          <p:txBody>
            <a:bodyPr lIns="0" tIns="0" rIns="0" bIns="0" rtlCol="0" anchor="t"/>
            <a:lstStyle/>
            <a:p>
              <a:pPr algn="l">
                <a:lnSpc>
                  <a:spcPts val="3240"/>
                </a:lnSpc>
              </a:pPr>
              <a:r>
                <a:rPr lang="en-US" sz="2700" b="1">
                  <a:solidFill>
                    <a:srgbClr val="5D25FA"/>
                  </a:solidFill>
                  <a:latin typeface="Arial MT Pro Bold"/>
                  <a:ea typeface="Arial MT Pro Bold"/>
                  <a:cs typeface="Arial MT Pro Bold"/>
                  <a:sym typeface="Arial MT Pro Bold"/>
                </a:rPr>
                <a:t>READ ME!</a:t>
              </a:r>
            </a:p>
            <a:p>
              <a:pPr algn="l">
                <a:lnSpc>
                  <a:spcPts val="3240"/>
                </a:lnSpc>
              </a:pPr>
              <a:endParaRPr lang="en-US" sz="2700" b="1">
                <a:solidFill>
                  <a:srgbClr val="5D25FA"/>
                </a:solidFill>
                <a:latin typeface="Arial MT Pro Bold"/>
                <a:ea typeface="Arial MT Pro Bold"/>
                <a:cs typeface="Arial MT Pro Bold"/>
                <a:sym typeface="Arial MT Pro Bold"/>
              </a:endParaRPr>
            </a:p>
            <a:p>
              <a:pPr algn="just">
                <a:lnSpc>
                  <a:spcPts val="3240"/>
                </a:lnSpc>
              </a:pPr>
              <a:r>
                <a:rPr lang="en-US" sz="2700">
                  <a:solidFill>
                    <a:srgbClr val="130244"/>
                  </a:solidFill>
                  <a:latin typeface="Arial MT Pro"/>
                  <a:ea typeface="Arial MT Pro"/>
                  <a:cs typeface="Arial MT Pro"/>
                  <a:sym typeface="Arial MT Pro"/>
                </a:rPr>
                <a:t>This is the institutional presentation of The European University of Brain and Technology. Its objective is to provide members of the Alliance to use the same slides so we all follow the same visuals and disseminate the same information. </a:t>
              </a:r>
            </a:p>
            <a:p>
              <a:pPr algn="just">
                <a:lnSpc>
                  <a:spcPts val="3240"/>
                </a:lnSpc>
              </a:pPr>
              <a:endParaRPr lang="en-US" sz="2700">
                <a:solidFill>
                  <a:srgbClr val="130244"/>
                </a:solidFill>
                <a:latin typeface="Arial MT Pro"/>
                <a:ea typeface="Arial MT Pro"/>
                <a:cs typeface="Arial MT Pro"/>
                <a:sym typeface="Arial MT Pro"/>
              </a:endParaRPr>
            </a:p>
            <a:p>
              <a:pPr algn="just">
                <a:lnSpc>
                  <a:spcPts val="3240"/>
                </a:lnSpc>
              </a:pPr>
              <a:r>
                <a:rPr lang="en-US" sz="2700">
                  <a:solidFill>
                    <a:srgbClr val="130244"/>
                  </a:solidFill>
                  <a:latin typeface="Arial MT Pro"/>
                  <a:ea typeface="Arial MT Pro"/>
                  <a:cs typeface="Arial MT Pro"/>
                  <a:sym typeface="Arial MT Pro"/>
                </a:rPr>
                <a:t>Every slide is supposed to be understood individually so anyone that wants to use the presentation can do it freely. </a:t>
              </a:r>
            </a:p>
            <a:p>
              <a:pPr algn="just">
                <a:lnSpc>
                  <a:spcPts val="3240"/>
                </a:lnSpc>
              </a:pPr>
              <a:endParaRPr lang="en-US" sz="2700">
                <a:solidFill>
                  <a:srgbClr val="130244"/>
                </a:solidFill>
                <a:latin typeface="Arial MT Pro"/>
                <a:ea typeface="Arial MT Pro"/>
                <a:cs typeface="Arial MT Pro"/>
                <a:sym typeface="Arial MT Pro"/>
              </a:endParaRPr>
            </a:p>
            <a:p>
              <a:pPr algn="just">
                <a:lnSpc>
                  <a:spcPts val="3240"/>
                </a:lnSpc>
              </a:pPr>
              <a:r>
                <a:rPr lang="en-US" sz="2700">
                  <a:solidFill>
                    <a:srgbClr val="130244"/>
                  </a:solidFill>
                  <a:latin typeface="Arial MT Pro"/>
                  <a:ea typeface="Arial MT Pro"/>
                  <a:cs typeface="Arial MT Pro"/>
                  <a:sym typeface="Arial MT Pro"/>
                </a:rPr>
                <a:t>However, there are some recommendations </a:t>
              </a:r>
              <a:r>
                <a:rPr lang="en-US" sz="2700" b="1">
                  <a:solidFill>
                    <a:srgbClr val="130244"/>
                  </a:solidFill>
                  <a:latin typeface="Arial MT Pro Bold"/>
                  <a:ea typeface="Arial MT Pro Bold"/>
                  <a:cs typeface="Arial MT Pro Bold"/>
                  <a:sym typeface="Arial MT Pro Bold"/>
                </a:rPr>
                <a:t>we highly encourage everyone to follow</a:t>
              </a:r>
              <a:r>
                <a:rPr lang="en-US" sz="2700">
                  <a:solidFill>
                    <a:srgbClr val="130244"/>
                  </a:solidFill>
                  <a:latin typeface="Arial MT Pro"/>
                  <a:ea typeface="Arial MT Pro"/>
                  <a:cs typeface="Arial MT Pro"/>
                  <a:sym typeface="Arial MT Pro"/>
                </a:rPr>
                <a:t>:</a:t>
              </a:r>
            </a:p>
            <a:p>
              <a:pPr algn="just">
                <a:lnSpc>
                  <a:spcPts val="3240"/>
                </a:lnSpc>
              </a:pPr>
              <a:endParaRPr lang="en-US" sz="2700">
                <a:solidFill>
                  <a:srgbClr val="130244"/>
                </a:solidFill>
                <a:latin typeface="Arial MT Pro"/>
                <a:ea typeface="Arial MT Pro"/>
                <a:cs typeface="Arial MT Pro"/>
                <a:sym typeface="Arial MT Pro"/>
              </a:endParaRPr>
            </a:p>
            <a:p>
              <a:pPr marL="488632" lvl="1" indent="-244316" algn="just">
                <a:lnSpc>
                  <a:spcPts val="3240"/>
                </a:lnSpc>
                <a:buFont typeface="Arial"/>
                <a:buChar char="•"/>
              </a:pPr>
              <a:r>
                <a:rPr lang="en-US" sz="2700">
                  <a:solidFill>
                    <a:srgbClr val="130244"/>
                  </a:solidFill>
                  <a:latin typeface="Arial MT Pro"/>
                  <a:ea typeface="Arial MT Pro"/>
                  <a:cs typeface="Arial MT Pro"/>
                  <a:sym typeface="Arial MT Pro"/>
                </a:rPr>
                <a:t>Do not modify the existing slides.</a:t>
              </a:r>
            </a:p>
            <a:p>
              <a:pPr marL="488632" lvl="1" indent="-244316" algn="just">
                <a:lnSpc>
                  <a:spcPts val="3240"/>
                </a:lnSpc>
                <a:buFont typeface="Arial"/>
                <a:buChar char="•"/>
              </a:pPr>
              <a:r>
                <a:rPr lang="en-US" sz="2700">
                  <a:solidFill>
                    <a:srgbClr val="130244"/>
                  </a:solidFill>
                  <a:latin typeface="Arial MT Pro"/>
                  <a:ea typeface="Arial MT Pro"/>
                  <a:cs typeface="Arial MT Pro"/>
                  <a:sym typeface="Arial MT Pro"/>
                </a:rPr>
                <a:t>Feel free to delete or adapt the presentation to your needs</a:t>
              </a:r>
            </a:p>
            <a:p>
              <a:pPr marL="488632" lvl="1" indent="-244316" algn="just">
                <a:lnSpc>
                  <a:spcPts val="3240"/>
                </a:lnSpc>
                <a:buFont typeface="Arial"/>
                <a:buChar char="•"/>
              </a:pPr>
              <a:r>
                <a:rPr lang="en-US" sz="2700">
                  <a:solidFill>
                    <a:srgbClr val="130244"/>
                  </a:solidFill>
                  <a:latin typeface="Arial MT Pro"/>
                  <a:ea typeface="Arial MT Pro"/>
                  <a:cs typeface="Arial MT Pro"/>
                  <a:sym typeface="Arial MT Pro"/>
                </a:rPr>
                <a:t>If you want to add a slide, follow the templates provided (slides 27-34)</a:t>
              </a:r>
            </a:p>
            <a:p>
              <a:pPr marL="488632" lvl="1" indent="-244316" algn="just">
                <a:lnSpc>
                  <a:spcPts val="3240"/>
                </a:lnSpc>
              </a:pPr>
              <a:endParaRPr lang="en-US" sz="2700">
                <a:solidFill>
                  <a:srgbClr val="130244"/>
                </a:solidFill>
                <a:latin typeface="Arial MT Pro"/>
                <a:ea typeface="Arial MT Pro"/>
                <a:cs typeface="Arial MT Pro"/>
                <a:sym typeface="Arial MT Pro"/>
              </a:endParaRPr>
            </a:p>
            <a:p>
              <a:pPr marL="488632" lvl="1" indent="-244316" algn="just">
                <a:lnSpc>
                  <a:spcPts val="3240"/>
                </a:lnSpc>
              </a:pPr>
              <a:r>
                <a:rPr lang="en-US" sz="2700">
                  <a:solidFill>
                    <a:srgbClr val="130244"/>
                  </a:solidFill>
                  <a:latin typeface="Arial MT Pro"/>
                  <a:ea typeface="Arial MT Pro"/>
                  <a:cs typeface="Arial MT Pro"/>
                  <a:sym typeface="Arial MT Pro"/>
                </a:rPr>
                <a:t>This presentation has been made by the WP5 of NeurotechEU reflecting conditions in November 2024. </a:t>
              </a:r>
            </a:p>
            <a:p>
              <a:pPr marL="488632" lvl="1" indent="-244316" algn="just">
                <a:lnSpc>
                  <a:spcPts val="3240"/>
                </a:lnSpc>
              </a:pPr>
              <a:r>
                <a:rPr lang="en-US" sz="2700">
                  <a:solidFill>
                    <a:srgbClr val="5D25FA"/>
                  </a:solidFill>
                  <a:latin typeface="Arial MT Pro"/>
                  <a:ea typeface="Arial MT Pro"/>
                  <a:cs typeface="Arial MT Pro"/>
                  <a:sym typeface="Arial MT Pro"/>
                </a:rPr>
                <a:t>Finally, remember to delate this slide </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Interfaz de usuario gráfica, Texto  Descripción generada automáticamente"/>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8093088" cy="1812472"/>
            <a:chOff x="0" y="0"/>
            <a:chExt cx="10790784" cy="2416630"/>
          </a:xfrm>
        </p:grpSpPr>
        <p:sp>
          <p:nvSpPr>
            <p:cNvPr id="4" name="Freeform 4"/>
            <p:cNvSpPr/>
            <p:nvPr/>
          </p:nvSpPr>
          <p:spPr>
            <a:xfrm>
              <a:off x="0" y="0"/>
              <a:ext cx="10790784" cy="2416630"/>
            </a:xfrm>
            <a:custGeom>
              <a:avLst/>
              <a:gdLst/>
              <a:ahLst/>
              <a:cxnLst/>
              <a:rect l="l" t="t" r="r" b="b"/>
              <a:pathLst>
                <a:path w="10790784" h="2416630">
                  <a:moveTo>
                    <a:pt x="0" y="0"/>
                  </a:moveTo>
                  <a:lnTo>
                    <a:pt x="10790784" y="0"/>
                  </a:lnTo>
                  <a:lnTo>
                    <a:pt x="10790784" y="2416630"/>
                  </a:lnTo>
                  <a:lnTo>
                    <a:pt x="0" y="2416630"/>
                  </a:lnTo>
                  <a:close/>
                </a:path>
              </a:pathLst>
            </a:custGeom>
            <a:solidFill>
              <a:srgbClr val="000000">
                <a:alpha val="0"/>
              </a:srgbClr>
            </a:solidFill>
          </p:spPr>
        </p:sp>
        <p:sp>
          <p:nvSpPr>
            <p:cNvPr id="5" name="TextBox 5"/>
            <p:cNvSpPr txBox="1"/>
            <p:nvPr/>
          </p:nvSpPr>
          <p:spPr>
            <a:xfrm>
              <a:off x="0" y="-114300"/>
              <a:ext cx="10790784" cy="2530930"/>
            </a:xfrm>
            <a:prstGeom prst="rect">
              <a:avLst/>
            </a:prstGeom>
          </p:spPr>
          <p:txBody>
            <a:bodyPr lIns="0" tIns="0" rIns="0" bIns="0" rtlCol="0" anchor="t"/>
            <a:lstStyle/>
            <a:p>
              <a:pPr algn="l">
                <a:lnSpc>
                  <a:spcPts val="4950"/>
                </a:lnSpc>
              </a:pPr>
              <a:r>
                <a:rPr lang="en-US" sz="3779">
                  <a:solidFill>
                    <a:srgbClr val="5F59FF"/>
                  </a:solidFill>
                  <a:latin typeface="Arial MT Pro"/>
                  <a:ea typeface="Arial MT Pro"/>
                  <a:cs typeface="Arial MT Pro"/>
                  <a:sym typeface="Arial MT Pro"/>
                </a:rPr>
                <a:t>European Universities  - a key pillar of the European Education Area</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19050"/>
              <a:ext cx="10368000" cy="8721726"/>
            </a:xfrm>
            <a:prstGeom prst="rect">
              <a:avLst/>
            </a:prstGeom>
          </p:spPr>
          <p:txBody>
            <a:bodyPr lIns="0" tIns="0" rIns="0" bIns="0" rtlCol="0" anchor="t"/>
            <a:lstStyle/>
            <a:p>
              <a:pPr algn="l">
                <a:lnSpc>
                  <a:spcPts val="3600"/>
                </a:lnSpc>
              </a:pPr>
              <a:r>
                <a:rPr lang="en-US" sz="3000">
                  <a:solidFill>
                    <a:srgbClr val="260387"/>
                  </a:solidFill>
                  <a:latin typeface="Arimo"/>
                  <a:ea typeface="Arimo"/>
                  <a:cs typeface="Arimo"/>
                  <a:sym typeface="Arimo"/>
                </a:rPr>
                <a:t>The European Union envisioned in 2017 a </a:t>
              </a:r>
              <a:r>
                <a:rPr lang="en-US" sz="3000" b="1">
                  <a:solidFill>
                    <a:srgbClr val="260387"/>
                  </a:solidFill>
                  <a:latin typeface="Arimo Bold"/>
                  <a:ea typeface="Arimo Bold"/>
                  <a:cs typeface="Arimo Bold"/>
                  <a:sym typeface="Arimo Bold"/>
                </a:rPr>
                <a:t>European Education Area</a:t>
              </a:r>
              <a:r>
                <a:rPr lang="en-US" sz="3000">
                  <a:solidFill>
                    <a:srgbClr val="260387"/>
                  </a:solidFill>
                  <a:latin typeface="Arimo"/>
                  <a:ea typeface="Arimo"/>
                  <a:cs typeface="Arimo"/>
                  <a:sym typeface="Arimo"/>
                </a:rPr>
                <a:t> to be built in 2025 in which “learning, studying, and doing research should not be hampered by borders”.</a:t>
              </a:r>
            </a:p>
            <a:p>
              <a:pPr algn="l">
                <a:lnSpc>
                  <a:spcPts val="3600"/>
                </a:lnSpc>
              </a:pPr>
              <a:endParaRPr lang="en-US" sz="3000">
                <a:solidFill>
                  <a:srgbClr val="260387"/>
                </a:solidFill>
                <a:latin typeface="Arimo"/>
                <a:ea typeface="Arimo"/>
                <a:cs typeface="Arimo"/>
                <a:sym typeface="Arimo"/>
              </a:endParaRPr>
            </a:p>
            <a:p>
              <a:pPr algn="l">
                <a:lnSpc>
                  <a:spcPts val="3600"/>
                </a:lnSpc>
              </a:pPr>
              <a:r>
                <a:rPr lang="en-US" sz="3000" b="1">
                  <a:solidFill>
                    <a:srgbClr val="260387"/>
                  </a:solidFill>
                  <a:latin typeface="Arimo Bold"/>
                  <a:ea typeface="Arimo Bold"/>
                  <a:cs typeface="Arimo Bold"/>
                  <a:sym typeface="Arimo Bold"/>
                </a:rPr>
                <a:t>European Universities Alliances </a:t>
              </a:r>
              <a:r>
                <a:rPr lang="en-US" sz="3000">
                  <a:solidFill>
                    <a:srgbClr val="260387"/>
                  </a:solidFill>
                  <a:latin typeface="Arimo"/>
                  <a:ea typeface="Arimo"/>
                  <a:cs typeface="Arimo"/>
                  <a:sym typeface="Arimo"/>
                </a:rPr>
                <a:t>are the way to foster excellence, innovation, and inclusion in higher -and transnational- education across Europe. </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
        <p:nvSpPr>
          <p:cNvPr id="12" name="Freeform 12" descr="Patrón de fondo  Descripción generada automáticamente con confianza media"/>
          <p:cNvSpPr/>
          <p:nvPr/>
        </p:nvSpPr>
        <p:spPr>
          <a:xfrm>
            <a:off x="9369154" y="0"/>
            <a:ext cx="9110662" cy="9284727"/>
          </a:xfrm>
          <a:custGeom>
            <a:avLst/>
            <a:gdLst/>
            <a:ahLst/>
            <a:cxnLst/>
            <a:rect l="l" t="t" r="r" b="b"/>
            <a:pathLst>
              <a:path w="9110662" h="9284727">
                <a:moveTo>
                  <a:pt x="0" y="0"/>
                </a:moveTo>
                <a:lnTo>
                  <a:pt x="9110663" y="0"/>
                </a:lnTo>
                <a:lnTo>
                  <a:pt x="9110663" y="9284727"/>
                </a:lnTo>
                <a:lnTo>
                  <a:pt x="0" y="9284727"/>
                </a:lnTo>
                <a:lnTo>
                  <a:pt x="0" y="0"/>
                </a:lnTo>
                <a:close/>
              </a:path>
            </a:pathLst>
          </a:custGeom>
          <a:blipFill>
            <a:blip r:embed="rId4"/>
            <a:stretch>
              <a:fillRect l="-33450" t="180" r="-623" b="-2413"/>
            </a:stretch>
          </a:blipFill>
        </p:spPr>
      </p:sp>
      <p:sp>
        <p:nvSpPr>
          <p:cNvPr id="13" name="Freeform 13" descr="Patrón de fondo  Descripción generada automáticamente con confianza media"/>
          <p:cNvSpPr/>
          <p:nvPr/>
        </p:nvSpPr>
        <p:spPr>
          <a:xfrm>
            <a:off x="6407745" y="6745900"/>
            <a:ext cx="2961409" cy="2757720"/>
          </a:xfrm>
          <a:custGeom>
            <a:avLst/>
            <a:gdLst/>
            <a:ahLst/>
            <a:cxnLst/>
            <a:rect l="l" t="t" r="r" b="b"/>
            <a:pathLst>
              <a:path w="2961409" h="2757720">
                <a:moveTo>
                  <a:pt x="0" y="0"/>
                </a:moveTo>
                <a:lnTo>
                  <a:pt x="2961409" y="0"/>
                </a:lnTo>
                <a:lnTo>
                  <a:pt x="2961409" y="2757720"/>
                </a:lnTo>
                <a:lnTo>
                  <a:pt x="0" y="2757720"/>
                </a:lnTo>
                <a:lnTo>
                  <a:pt x="0" y="0"/>
                </a:lnTo>
                <a:close/>
              </a:path>
            </a:pathLst>
          </a:custGeom>
          <a:blipFill>
            <a:blip r:embed="rId4"/>
            <a:stretch>
              <a:fillRect t="-273030" r="-347027" b="-2"/>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8093088" cy="1812472"/>
            <a:chOff x="0" y="0"/>
            <a:chExt cx="10790784" cy="2416630"/>
          </a:xfrm>
        </p:grpSpPr>
        <p:sp>
          <p:nvSpPr>
            <p:cNvPr id="4" name="Freeform 4"/>
            <p:cNvSpPr/>
            <p:nvPr/>
          </p:nvSpPr>
          <p:spPr>
            <a:xfrm>
              <a:off x="0" y="0"/>
              <a:ext cx="10790784" cy="2416630"/>
            </a:xfrm>
            <a:custGeom>
              <a:avLst/>
              <a:gdLst/>
              <a:ahLst/>
              <a:cxnLst/>
              <a:rect l="l" t="t" r="r" b="b"/>
              <a:pathLst>
                <a:path w="10790784" h="2416630">
                  <a:moveTo>
                    <a:pt x="0" y="0"/>
                  </a:moveTo>
                  <a:lnTo>
                    <a:pt x="10790784" y="0"/>
                  </a:lnTo>
                  <a:lnTo>
                    <a:pt x="10790784" y="2416630"/>
                  </a:lnTo>
                  <a:lnTo>
                    <a:pt x="0" y="2416630"/>
                  </a:lnTo>
                  <a:close/>
                </a:path>
              </a:pathLst>
            </a:custGeom>
            <a:solidFill>
              <a:srgbClr val="000000">
                <a:alpha val="0"/>
              </a:srgbClr>
            </a:solidFill>
          </p:spPr>
        </p:sp>
        <p:sp>
          <p:nvSpPr>
            <p:cNvPr id="5" name="TextBox 5"/>
            <p:cNvSpPr txBox="1"/>
            <p:nvPr/>
          </p:nvSpPr>
          <p:spPr>
            <a:xfrm>
              <a:off x="0" y="-114300"/>
              <a:ext cx="10790784" cy="2530930"/>
            </a:xfrm>
            <a:prstGeom prst="rect">
              <a:avLst/>
            </a:prstGeom>
          </p:spPr>
          <p:txBody>
            <a:bodyPr lIns="0" tIns="0" rIns="0" bIns="0" rtlCol="0" anchor="t"/>
            <a:lstStyle/>
            <a:p>
              <a:pPr algn="l">
                <a:lnSpc>
                  <a:spcPts val="4950"/>
                </a:lnSpc>
              </a:pPr>
              <a:r>
                <a:rPr lang="en-US" sz="3779">
                  <a:solidFill>
                    <a:srgbClr val="5F59FF"/>
                  </a:solidFill>
                  <a:latin typeface="Arial MT Pro"/>
                  <a:ea typeface="Arial MT Pro"/>
                  <a:cs typeface="Arial MT Pro"/>
                  <a:sym typeface="Arial MT Pro"/>
                </a:rPr>
                <a:t>European Universities- a key pillar of the European Education Area</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19050"/>
              <a:ext cx="10368000" cy="8721726"/>
            </a:xfrm>
            <a:prstGeom prst="rect">
              <a:avLst/>
            </a:prstGeom>
          </p:spPr>
          <p:txBody>
            <a:bodyPr lIns="0" tIns="0" rIns="0" bIns="0" rtlCol="0" anchor="t"/>
            <a:lstStyle/>
            <a:p>
              <a:pPr algn="l">
                <a:lnSpc>
                  <a:spcPts val="3600"/>
                </a:lnSpc>
              </a:pPr>
              <a:r>
                <a:rPr lang="en-US" sz="3000">
                  <a:solidFill>
                    <a:srgbClr val="260387"/>
                  </a:solidFill>
                  <a:latin typeface="Arimo"/>
                  <a:ea typeface="Arimo"/>
                  <a:cs typeface="Arimo"/>
                  <a:sym typeface="Arimo"/>
                </a:rPr>
                <a:t>Founded by </a:t>
              </a:r>
              <a:r>
                <a:rPr lang="en-US" sz="3000" b="1">
                  <a:solidFill>
                    <a:srgbClr val="260387"/>
                  </a:solidFill>
                  <a:latin typeface="Arimo Bold"/>
                  <a:ea typeface="Arimo Bold"/>
                  <a:cs typeface="Arimo Bold"/>
                  <a:sym typeface="Arimo Bold"/>
                </a:rPr>
                <a:t>Erasmus+</a:t>
              </a:r>
              <a:r>
                <a:rPr lang="en-US" sz="3000">
                  <a:solidFill>
                    <a:srgbClr val="260387"/>
                  </a:solidFill>
                  <a:latin typeface="Arimo"/>
                  <a:ea typeface="Arimo"/>
                  <a:cs typeface="Arimo"/>
                  <a:sym typeface="Arimo"/>
                </a:rPr>
                <a:t>, European Universities embody the freedom to:</a:t>
              </a:r>
            </a:p>
            <a:p>
              <a:pPr algn="l">
                <a:lnSpc>
                  <a:spcPts val="3600"/>
                </a:lnSpc>
              </a:pPr>
              <a:endParaRPr lang="en-US" sz="3000">
                <a:solidFill>
                  <a:srgbClr val="260387"/>
                </a:solidFill>
                <a:latin typeface="Arimo"/>
                <a:ea typeface="Arimo"/>
                <a:cs typeface="Arimo"/>
                <a:sym typeface="Arimo"/>
              </a:endParaRP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Learn</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Work together</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Innovate</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Share knowledge and capacity</a:t>
              </a:r>
            </a:p>
            <a:p>
              <a:pPr marL="542925" lvl="1" indent="-271462" algn="l">
                <a:lnSpc>
                  <a:spcPts val="3600"/>
                </a:lnSpc>
              </a:pPr>
              <a:endParaRPr lang="en-US" sz="3000">
                <a:solidFill>
                  <a:srgbClr val="260387"/>
                </a:solidFill>
                <a:latin typeface="Arial MT Pro"/>
                <a:ea typeface="Arial MT Pro"/>
                <a:cs typeface="Arial MT Pro"/>
                <a:sym typeface="Arial MT Pro"/>
              </a:endParaRPr>
            </a:p>
            <a:p>
              <a:pPr marL="542925" lvl="1" indent="-271462" algn="l">
                <a:lnSpc>
                  <a:spcPts val="3600"/>
                </a:lnSpc>
              </a:pPr>
              <a:r>
                <a:rPr lang="en-US" sz="3000">
                  <a:solidFill>
                    <a:srgbClr val="260387"/>
                  </a:solidFill>
                  <a:latin typeface="Arimo"/>
                  <a:ea typeface="Arimo"/>
                  <a:cs typeface="Arimo"/>
                  <a:sym typeface="Arimo"/>
                </a:rPr>
                <a:t>The European University of Brain and Technology is one of the </a:t>
              </a:r>
              <a:r>
                <a:rPr lang="en-US" sz="3000" b="1">
                  <a:solidFill>
                    <a:srgbClr val="260387"/>
                  </a:solidFill>
                  <a:latin typeface="Arimo Bold"/>
                  <a:ea typeface="Arimo Bold"/>
                  <a:cs typeface="Arimo Bold"/>
                  <a:sym typeface="Arimo Bold"/>
                </a:rPr>
                <a:t>64 European Alliances.</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grpSp>
        <p:nvGrpSpPr>
          <p:cNvPr id="12" name="Group 12"/>
          <p:cNvGrpSpPr/>
          <p:nvPr/>
        </p:nvGrpSpPr>
        <p:grpSpPr>
          <a:xfrm>
            <a:off x="4603052" y="8672624"/>
            <a:ext cx="9148572" cy="600165"/>
            <a:chOff x="0" y="0"/>
            <a:chExt cx="12198096" cy="800220"/>
          </a:xfrm>
        </p:grpSpPr>
        <p:sp>
          <p:nvSpPr>
            <p:cNvPr id="13" name="Freeform 13"/>
            <p:cNvSpPr/>
            <p:nvPr/>
          </p:nvSpPr>
          <p:spPr>
            <a:xfrm>
              <a:off x="0" y="0"/>
              <a:ext cx="12198096" cy="800220"/>
            </a:xfrm>
            <a:custGeom>
              <a:avLst/>
              <a:gdLst/>
              <a:ahLst/>
              <a:cxnLst/>
              <a:rect l="l" t="t" r="r" b="b"/>
              <a:pathLst>
                <a:path w="12198096" h="800220">
                  <a:moveTo>
                    <a:pt x="0" y="0"/>
                  </a:moveTo>
                  <a:lnTo>
                    <a:pt x="12198096" y="0"/>
                  </a:lnTo>
                  <a:lnTo>
                    <a:pt x="12198096" y="800220"/>
                  </a:lnTo>
                  <a:lnTo>
                    <a:pt x="0" y="800220"/>
                  </a:lnTo>
                  <a:close/>
                </a:path>
              </a:pathLst>
            </a:custGeom>
            <a:solidFill>
              <a:srgbClr val="000000">
                <a:alpha val="0"/>
              </a:srgbClr>
            </a:solidFill>
          </p:spPr>
        </p:sp>
        <p:sp>
          <p:nvSpPr>
            <p:cNvPr id="14" name="TextBox 14"/>
            <p:cNvSpPr txBox="1"/>
            <p:nvPr/>
          </p:nvSpPr>
          <p:spPr>
            <a:xfrm>
              <a:off x="0" y="-66675"/>
              <a:ext cx="12198096" cy="866895"/>
            </a:xfrm>
            <a:prstGeom prst="rect">
              <a:avLst/>
            </a:prstGeom>
          </p:spPr>
          <p:txBody>
            <a:bodyPr lIns="0" tIns="0" rIns="0" bIns="0" rtlCol="0" anchor="t"/>
            <a:lstStyle/>
            <a:p>
              <a:pPr algn="l">
                <a:lnSpc>
                  <a:spcPts val="3600"/>
                </a:lnSpc>
              </a:pPr>
              <a:r>
                <a:rPr lang="en-US" sz="3000" u="sng">
                  <a:solidFill>
                    <a:srgbClr val="5F59FF"/>
                  </a:solidFill>
                  <a:latin typeface="Arial MT Pro"/>
                  <a:ea typeface="Arial MT Pro"/>
                  <a:cs typeface="Arial MT Pro"/>
                  <a:sym typeface="Arial MT Pro"/>
                  <a:hlinkClick r:id="rId4" tooltip="https://education.ec.europa.eu/education-levels/higher-education/european-universities-initiative/about"/>
                </a:rPr>
                <a:t>The European Universities </a:t>
              </a:r>
            </a:p>
          </p:txBody>
        </p:sp>
      </p:grpSp>
      <p:sp>
        <p:nvSpPr>
          <p:cNvPr id="15" name="Freeform 15" descr="Patrón de fondo  Descripción generada automáticamente con confianza media"/>
          <p:cNvSpPr/>
          <p:nvPr/>
        </p:nvSpPr>
        <p:spPr>
          <a:xfrm>
            <a:off x="9369154" y="0"/>
            <a:ext cx="9110662" cy="9284727"/>
          </a:xfrm>
          <a:custGeom>
            <a:avLst/>
            <a:gdLst/>
            <a:ahLst/>
            <a:cxnLst/>
            <a:rect l="l" t="t" r="r" b="b"/>
            <a:pathLst>
              <a:path w="9110662" h="9284727">
                <a:moveTo>
                  <a:pt x="0" y="0"/>
                </a:moveTo>
                <a:lnTo>
                  <a:pt x="9110663" y="0"/>
                </a:lnTo>
                <a:lnTo>
                  <a:pt x="9110663" y="9284727"/>
                </a:lnTo>
                <a:lnTo>
                  <a:pt x="0" y="9284727"/>
                </a:lnTo>
                <a:lnTo>
                  <a:pt x="0" y="0"/>
                </a:lnTo>
                <a:close/>
              </a:path>
            </a:pathLst>
          </a:custGeom>
          <a:blipFill>
            <a:blip r:embed="rId5"/>
            <a:stretch>
              <a:fillRect l="-33450" t="180" r="-623" b="-2413"/>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3E6"/>
        </a:solidFill>
        <a:effectLst/>
      </p:bgPr>
    </p:bg>
    <p:spTree>
      <p:nvGrpSpPr>
        <p:cNvPr id="1" name=""/>
        <p:cNvGrpSpPr/>
        <p:nvPr/>
      </p:nvGrpSpPr>
      <p:grpSpPr>
        <a:xfrm>
          <a:off x="0" y="0"/>
          <a:ext cx="0" cy="0"/>
          <a:chOff x="0" y="0"/>
          <a:chExt cx="0" cy="0"/>
        </a:xfrm>
      </p:grpSpPr>
      <p:sp>
        <p:nvSpPr>
          <p:cNvPr id="2" name="Freeform 2" descr="A blurry image of a diamond shaped object  Description automatically generated"/>
          <p:cNvSpPr/>
          <p:nvPr/>
        </p:nvSpPr>
        <p:spPr>
          <a:xfrm>
            <a:off x="-327546" y="-184245"/>
            <a:ext cx="18615546" cy="10471245"/>
          </a:xfrm>
          <a:custGeom>
            <a:avLst/>
            <a:gdLst/>
            <a:ahLst/>
            <a:cxnLst/>
            <a:rect l="l" t="t" r="r" b="b"/>
            <a:pathLst>
              <a:path w="18615546" h="10471245">
                <a:moveTo>
                  <a:pt x="0" y="0"/>
                </a:moveTo>
                <a:lnTo>
                  <a:pt x="18615546" y="0"/>
                </a:lnTo>
                <a:lnTo>
                  <a:pt x="18615546" y="10471245"/>
                </a:lnTo>
                <a:lnTo>
                  <a:pt x="0" y="10471245"/>
                </a:lnTo>
                <a:lnTo>
                  <a:pt x="0" y="0"/>
                </a:lnTo>
                <a:close/>
              </a:path>
            </a:pathLst>
          </a:custGeom>
          <a:blipFill>
            <a:blip r:embed="rId2"/>
            <a:stretch>
              <a:fillRect/>
            </a:stretch>
          </a:blipFill>
        </p:spPr>
      </p:sp>
      <p:sp>
        <p:nvSpPr>
          <p:cNvPr id="3" name="Freeform 3"/>
          <p:cNvSpPr/>
          <p:nvPr/>
        </p:nvSpPr>
        <p:spPr>
          <a:xfrm>
            <a:off x="490162" y="326847"/>
            <a:ext cx="4654800" cy="1620000"/>
          </a:xfrm>
          <a:custGeom>
            <a:avLst/>
            <a:gdLst/>
            <a:ahLst/>
            <a:cxnLst/>
            <a:rect l="l" t="t" r="r" b="b"/>
            <a:pathLst>
              <a:path w="4654800" h="1620000">
                <a:moveTo>
                  <a:pt x="0" y="0"/>
                </a:moveTo>
                <a:lnTo>
                  <a:pt x="4654800" y="0"/>
                </a:lnTo>
                <a:lnTo>
                  <a:pt x="4654800"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765746" y="3377250"/>
            <a:ext cx="11627644" cy="3918276"/>
            <a:chOff x="0" y="0"/>
            <a:chExt cx="15503526" cy="5224368"/>
          </a:xfrm>
        </p:grpSpPr>
        <p:sp>
          <p:nvSpPr>
            <p:cNvPr id="5" name="Freeform 5"/>
            <p:cNvSpPr/>
            <p:nvPr/>
          </p:nvSpPr>
          <p:spPr>
            <a:xfrm>
              <a:off x="0" y="0"/>
              <a:ext cx="15503527" cy="5224368"/>
            </a:xfrm>
            <a:custGeom>
              <a:avLst/>
              <a:gdLst/>
              <a:ahLst/>
              <a:cxnLst/>
              <a:rect l="l" t="t" r="r" b="b"/>
              <a:pathLst>
                <a:path w="15503527" h="5224368">
                  <a:moveTo>
                    <a:pt x="0" y="0"/>
                  </a:moveTo>
                  <a:lnTo>
                    <a:pt x="15503527" y="0"/>
                  </a:lnTo>
                  <a:lnTo>
                    <a:pt x="15503527" y="5224368"/>
                  </a:lnTo>
                  <a:lnTo>
                    <a:pt x="0" y="5224368"/>
                  </a:lnTo>
                  <a:close/>
                </a:path>
              </a:pathLst>
            </a:custGeom>
            <a:solidFill>
              <a:srgbClr val="000000">
                <a:alpha val="0"/>
              </a:srgbClr>
            </a:solidFill>
          </p:spPr>
        </p:sp>
        <p:sp>
          <p:nvSpPr>
            <p:cNvPr id="6" name="TextBox 6"/>
            <p:cNvSpPr txBox="1"/>
            <p:nvPr/>
          </p:nvSpPr>
          <p:spPr>
            <a:xfrm>
              <a:off x="0" y="-133350"/>
              <a:ext cx="15503526" cy="5357718"/>
            </a:xfrm>
            <a:prstGeom prst="rect">
              <a:avLst/>
            </a:prstGeom>
          </p:spPr>
          <p:txBody>
            <a:bodyPr lIns="0" tIns="0" rIns="0" bIns="0" rtlCol="0" anchor="t"/>
            <a:lstStyle/>
            <a:p>
              <a:pPr algn="l">
                <a:lnSpc>
                  <a:spcPts val="7920"/>
                </a:lnSpc>
              </a:pPr>
              <a:r>
                <a:rPr lang="en-US" sz="6600">
                  <a:solidFill>
                    <a:srgbClr val="260387"/>
                  </a:solidFill>
                  <a:latin typeface="Arial MT Pro"/>
                  <a:ea typeface="Arial MT Pro"/>
                  <a:cs typeface="Arial MT Pro"/>
                  <a:sym typeface="Arial MT Pro"/>
                </a:rPr>
                <a:t>NeurotechEU</a:t>
              </a:r>
            </a:p>
          </p:txBody>
        </p:sp>
      </p:grpSp>
      <p:grpSp>
        <p:nvGrpSpPr>
          <p:cNvPr id="7" name="Group 7"/>
          <p:cNvGrpSpPr/>
          <p:nvPr/>
        </p:nvGrpSpPr>
        <p:grpSpPr>
          <a:xfrm>
            <a:off x="13286810" y="9722512"/>
            <a:ext cx="4114800" cy="547688"/>
            <a:chOff x="0" y="0"/>
            <a:chExt cx="5486400" cy="730250"/>
          </a:xfrm>
        </p:grpSpPr>
        <p:sp>
          <p:nvSpPr>
            <p:cNvPr id="8" name="Freeform 8"/>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9" name="TextBox 9"/>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57644"/>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114300"/>
              <a:ext cx="15283536" cy="2530930"/>
            </a:xfrm>
            <a:prstGeom prst="rect">
              <a:avLst/>
            </a:prstGeom>
          </p:spPr>
          <p:txBody>
            <a:bodyPr lIns="0" tIns="0" rIns="0" bIns="0" rtlCol="0" anchor="t"/>
            <a:lstStyle/>
            <a:p>
              <a:pPr algn="l">
                <a:lnSpc>
                  <a:spcPts val="4950"/>
                </a:lnSpc>
              </a:pPr>
              <a:r>
                <a:rPr lang="en-US" sz="3779">
                  <a:solidFill>
                    <a:srgbClr val="5F59FF"/>
                  </a:solidFill>
                  <a:latin typeface="Arial MT Pro"/>
                  <a:ea typeface="Arial MT Pro"/>
                  <a:cs typeface="Arial MT Pro"/>
                  <a:sym typeface="Arial MT Pro"/>
                </a:rPr>
                <a:t>The European University of Brain and Technology,</a:t>
              </a:r>
            </a:p>
            <a:p>
              <a:pPr algn="l">
                <a:lnSpc>
                  <a:spcPts val="4950"/>
                </a:lnSpc>
              </a:pPr>
              <a:r>
                <a:rPr lang="en-US" sz="3779">
                  <a:solidFill>
                    <a:srgbClr val="5F59FF"/>
                  </a:solidFill>
                  <a:latin typeface="Arial MT Pro"/>
                  <a:ea typeface="Arial MT Pro"/>
                  <a:cs typeface="Arial MT Pro"/>
                  <a:sym typeface="Arial MT Pro"/>
                </a:rPr>
                <a:t>NeurotechEU</a:t>
              </a:r>
            </a:p>
          </p:txBody>
        </p:sp>
      </p:grpSp>
      <p:grpSp>
        <p:nvGrpSpPr>
          <p:cNvPr id="6" name="Group 6"/>
          <p:cNvGrpSpPr/>
          <p:nvPr/>
        </p:nvGrpSpPr>
        <p:grpSpPr>
          <a:xfrm>
            <a:off x="767448" y="2757720"/>
            <a:ext cx="10205352" cy="6527007"/>
            <a:chOff x="0" y="0"/>
            <a:chExt cx="13607136" cy="8702676"/>
          </a:xfrm>
        </p:grpSpPr>
        <p:sp>
          <p:nvSpPr>
            <p:cNvPr id="7" name="Freeform 7"/>
            <p:cNvSpPr/>
            <p:nvPr/>
          </p:nvSpPr>
          <p:spPr>
            <a:xfrm>
              <a:off x="0" y="0"/>
              <a:ext cx="13607137" cy="8702676"/>
            </a:xfrm>
            <a:custGeom>
              <a:avLst/>
              <a:gdLst/>
              <a:ahLst/>
              <a:cxnLst/>
              <a:rect l="l" t="t" r="r" b="b"/>
              <a:pathLst>
                <a:path w="13607137" h="8702676">
                  <a:moveTo>
                    <a:pt x="0" y="0"/>
                  </a:moveTo>
                  <a:lnTo>
                    <a:pt x="13607137" y="0"/>
                  </a:lnTo>
                  <a:lnTo>
                    <a:pt x="13607137" y="8702676"/>
                  </a:lnTo>
                  <a:lnTo>
                    <a:pt x="0" y="8702676"/>
                  </a:lnTo>
                  <a:close/>
                </a:path>
              </a:pathLst>
            </a:custGeom>
            <a:solidFill>
              <a:srgbClr val="000000">
                <a:alpha val="0"/>
              </a:srgbClr>
            </a:solidFill>
          </p:spPr>
        </p:sp>
        <p:sp>
          <p:nvSpPr>
            <p:cNvPr id="8" name="TextBox 8"/>
            <p:cNvSpPr txBox="1"/>
            <p:nvPr/>
          </p:nvSpPr>
          <p:spPr>
            <a:xfrm>
              <a:off x="0" y="-19050"/>
              <a:ext cx="13607136" cy="8721726"/>
            </a:xfrm>
            <a:prstGeom prst="rect">
              <a:avLst/>
            </a:prstGeom>
          </p:spPr>
          <p:txBody>
            <a:bodyPr lIns="0" tIns="0" rIns="0" bIns="0" rtlCol="0" anchor="t"/>
            <a:lstStyle/>
            <a:p>
              <a:pPr algn="l">
                <a:lnSpc>
                  <a:spcPts val="3150"/>
                </a:lnSpc>
              </a:pPr>
              <a:r>
                <a:rPr lang="en-US" sz="3000">
                  <a:solidFill>
                    <a:srgbClr val="260288"/>
                  </a:solidFill>
                  <a:latin typeface="Arial MT Pro"/>
                  <a:ea typeface="Arial MT Pro"/>
                  <a:cs typeface="Arial MT Pro"/>
                  <a:sym typeface="Arial MT Pro"/>
                </a:rPr>
                <a:t>The first and only university alliance dedicated to </a:t>
              </a:r>
              <a:r>
                <a:rPr lang="en-US" sz="3000" b="1">
                  <a:solidFill>
                    <a:srgbClr val="260288"/>
                  </a:solidFill>
                  <a:latin typeface="Arial MT Pro Bold"/>
                  <a:ea typeface="Arial MT Pro Bold"/>
                  <a:cs typeface="Arial MT Pro Bold"/>
                  <a:sym typeface="Arial MT Pro Bold"/>
                </a:rPr>
                <a:t>neurotechnology</a:t>
              </a:r>
              <a:r>
                <a:rPr lang="en-US" sz="3000">
                  <a:solidFill>
                    <a:srgbClr val="260288"/>
                  </a:solidFill>
                  <a:latin typeface="Arial MT Pro"/>
                  <a:ea typeface="Arial MT Pro"/>
                  <a:cs typeface="Arial MT Pro"/>
                  <a:sym typeface="Arial MT Pro"/>
                </a:rPr>
                <a:t>.</a:t>
              </a:r>
            </a:p>
            <a:p>
              <a:pPr algn="l">
                <a:lnSpc>
                  <a:spcPts val="3150"/>
                </a:lnSpc>
              </a:pPr>
              <a:endParaRPr lang="en-US" sz="3000">
                <a:solidFill>
                  <a:srgbClr val="260288"/>
                </a:solidFill>
                <a:latin typeface="Arial MT Pro"/>
                <a:ea typeface="Arial MT Pro"/>
                <a:cs typeface="Arial MT Pro"/>
                <a:sym typeface="Arial MT Pro"/>
              </a:endParaRPr>
            </a:p>
            <a:p>
              <a:pPr algn="l">
                <a:lnSpc>
                  <a:spcPts val="3150"/>
                </a:lnSpc>
              </a:pPr>
              <a:r>
                <a:rPr lang="en-US" sz="3000">
                  <a:solidFill>
                    <a:srgbClr val="260288"/>
                  </a:solidFill>
                  <a:latin typeface="Arial MT Pro"/>
                  <a:ea typeface="Arial MT Pro"/>
                  <a:cs typeface="Arial MT Pro"/>
                  <a:sym typeface="Arial MT Pro"/>
                </a:rPr>
                <a:t>Eight top universities across Europe form this Alliance to transcend borders and tackle neurological challenges through education, research, innovation and mobility. </a:t>
              </a:r>
            </a:p>
            <a:p>
              <a:pPr algn="l">
                <a:lnSpc>
                  <a:spcPts val="3150"/>
                </a:lnSpc>
              </a:pPr>
              <a:endParaRPr lang="en-US" sz="3000">
                <a:solidFill>
                  <a:srgbClr val="260288"/>
                </a:solidFill>
                <a:latin typeface="Arial MT Pro"/>
                <a:ea typeface="Arial MT Pro"/>
                <a:cs typeface="Arial MT Pro"/>
                <a:sym typeface="Arial MT Pro"/>
              </a:endParaRPr>
            </a:p>
            <a:p>
              <a:pPr algn="l">
                <a:lnSpc>
                  <a:spcPts val="3150"/>
                </a:lnSpc>
              </a:pPr>
              <a:r>
                <a:rPr lang="en-US" sz="3000">
                  <a:solidFill>
                    <a:srgbClr val="260288"/>
                  </a:solidFill>
                  <a:latin typeface="Arial MT Pro"/>
                  <a:ea typeface="Arial MT Pro"/>
                  <a:cs typeface="Arial MT Pro"/>
                  <a:sym typeface="Arial MT Pro"/>
                </a:rPr>
                <a:t>NeurotechEU's goal is to establish </a:t>
              </a:r>
              <a:r>
                <a:rPr lang="en-US" sz="3000" b="1">
                  <a:solidFill>
                    <a:srgbClr val="260288"/>
                  </a:solidFill>
                  <a:latin typeface="Arial MT Pro Bold"/>
                  <a:ea typeface="Arial MT Pro Bold"/>
                  <a:cs typeface="Arial MT Pro Bold"/>
                  <a:sym typeface="Arial MT Pro Bold"/>
                </a:rPr>
                <a:t>neurotechnology</a:t>
              </a:r>
              <a:r>
                <a:rPr lang="en-US" sz="3000">
                  <a:solidFill>
                    <a:srgbClr val="260288"/>
                  </a:solidFill>
                  <a:latin typeface="Arial MT Pro"/>
                  <a:ea typeface="Arial MT Pro"/>
                  <a:cs typeface="Arial MT Pro"/>
                  <a:sym typeface="Arial MT Pro"/>
                </a:rPr>
                <a:t> as an applied science and provide society with </a:t>
              </a:r>
              <a:r>
                <a:rPr lang="en-US" sz="3000" b="1" i="1">
                  <a:solidFill>
                    <a:srgbClr val="260288"/>
                  </a:solidFill>
                  <a:latin typeface="Arial MT Pro Bold Italics"/>
                  <a:ea typeface="Arial MT Pro Bold Italics"/>
                  <a:cs typeface="Arial MT Pro Bold Italics"/>
                  <a:sym typeface="Arial MT Pro Bold Italics"/>
                </a:rPr>
                <a:t>technologies from, for, and with the brain</a:t>
              </a:r>
              <a:r>
                <a:rPr lang="en-US" sz="3000" b="1">
                  <a:solidFill>
                    <a:srgbClr val="260288"/>
                  </a:solidFill>
                  <a:latin typeface="Arial MT Pro Bold"/>
                  <a:ea typeface="Arial MT Pro Bold"/>
                  <a:cs typeface="Arial MT Pro Bold"/>
                  <a:sym typeface="Arial MT Pro Bold"/>
                </a:rPr>
                <a:t>. </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
        <p:nvSpPr>
          <p:cNvPr id="12" name="Freeform 12" descr="Imagen que contiene fuegos artificiales, grande  Descripción generada automáticamente"/>
          <p:cNvSpPr/>
          <p:nvPr/>
        </p:nvSpPr>
        <p:spPr>
          <a:xfrm>
            <a:off x="10972800" y="1463880"/>
            <a:ext cx="6941439" cy="7088721"/>
          </a:xfrm>
          <a:custGeom>
            <a:avLst/>
            <a:gdLst/>
            <a:ahLst/>
            <a:cxnLst/>
            <a:rect l="l" t="t" r="r" b="b"/>
            <a:pathLst>
              <a:path w="6941439" h="7088721">
                <a:moveTo>
                  <a:pt x="0" y="0"/>
                </a:moveTo>
                <a:lnTo>
                  <a:pt x="6941439" y="0"/>
                </a:lnTo>
                <a:lnTo>
                  <a:pt x="6941439" y="7088721"/>
                </a:lnTo>
                <a:lnTo>
                  <a:pt x="0" y="7088721"/>
                </a:lnTo>
                <a:lnTo>
                  <a:pt x="0" y="0"/>
                </a:lnTo>
                <a:close/>
              </a:path>
            </a:pathLst>
          </a:custGeom>
          <a:blipFill>
            <a:blip r:embed="rId4"/>
            <a:stretch>
              <a:fillRect l="-35391" t="-30474" r="-31092" b="-32550"/>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57644"/>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76200"/>
              <a:ext cx="15283536" cy="2492830"/>
            </a:xfrm>
            <a:prstGeom prst="rect">
              <a:avLst/>
            </a:prstGeom>
          </p:spPr>
          <p:txBody>
            <a:bodyPr lIns="0" tIns="0" rIns="0" bIns="0" rtlCol="0" anchor="t"/>
            <a:lstStyle/>
            <a:p>
              <a:pPr algn="l">
                <a:lnSpc>
                  <a:spcPts val="4950"/>
                </a:lnSpc>
              </a:pPr>
              <a:r>
                <a:rPr lang="en-US" sz="4200" dirty="0">
                  <a:solidFill>
                    <a:srgbClr val="5F59FF"/>
                  </a:solidFill>
                  <a:latin typeface="Arial MT Pro"/>
                  <a:ea typeface="Arial MT Pro"/>
                  <a:cs typeface="Arial MT Pro"/>
                  <a:sym typeface="Arial MT Pro"/>
                </a:rPr>
                <a:t>9 Partner Universities</a:t>
              </a:r>
            </a:p>
          </p:txBody>
        </p:sp>
      </p:grpSp>
      <p:grpSp>
        <p:nvGrpSpPr>
          <p:cNvPr id="6" name="Group 6"/>
          <p:cNvGrpSpPr/>
          <p:nvPr/>
        </p:nvGrpSpPr>
        <p:grpSpPr>
          <a:xfrm>
            <a:off x="611901" y="4252764"/>
            <a:ext cx="10205352" cy="5005536"/>
            <a:chOff x="0" y="0"/>
            <a:chExt cx="13607136" cy="6674048"/>
          </a:xfrm>
        </p:grpSpPr>
        <p:sp>
          <p:nvSpPr>
            <p:cNvPr id="7" name="Freeform 7"/>
            <p:cNvSpPr/>
            <p:nvPr/>
          </p:nvSpPr>
          <p:spPr>
            <a:xfrm>
              <a:off x="0" y="0"/>
              <a:ext cx="13607137" cy="6674048"/>
            </a:xfrm>
            <a:custGeom>
              <a:avLst/>
              <a:gdLst/>
              <a:ahLst/>
              <a:cxnLst/>
              <a:rect l="l" t="t" r="r" b="b"/>
              <a:pathLst>
                <a:path w="13607137" h="6674048">
                  <a:moveTo>
                    <a:pt x="0" y="0"/>
                  </a:moveTo>
                  <a:lnTo>
                    <a:pt x="13607137" y="0"/>
                  </a:lnTo>
                  <a:lnTo>
                    <a:pt x="13607137" y="6674048"/>
                  </a:lnTo>
                  <a:lnTo>
                    <a:pt x="0" y="6674048"/>
                  </a:lnTo>
                  <a:close/>
                </a:path>
              </a:pathLst>
            </a:custGeom>
            <a:solidFill>
              <a:srgbClr val="000000">
                <a:alpha val="0"/>
              </a:srgbClr>
            </a:solidFill>
          </p:spPr>
        </p:sp>
        <p:sp>
          <p:nvSpPr>
            <p:cNvPr id="8" name="TextBox 8"/>
            <p:cNvSpPr txBox="1"/>
            <p:nvPr/>
          </p:nvSpPr>
          <p:spPr>
            <a:xfrm>
              <a:off x="0" y="-66675"/>
              <a:ext cx="13607136" cy="6740723"/>
            </a:xfrm>
            <a:prstGeom prst="rect">
              <a:avLst/>
            </a:prstGeom>
          </p:spPr>
          <p:txBody>
            <a:bodyPr lIns="0" tIns="0" rIns="0" bIns="0" rtlCol="0" anchor="t"/>
            <a:lstStyle/>
            <a:p>
              <a:pPr marL="542925" lvl="1" indent="-271145" algn="l">
                <a:lnSpc>
                  <a:spcPts val="3600"/>
                </a:lnSpc>
                <a:buFont typeface="Arial"/>
                <a:buChar char="•"/>
              </a:pPr>
              <a:r>
                <a:rPr lang="en-US" sz="3000" dirty="0">
                  <a:solidFill>
                    <a:srgbClr val="260387"/>
                  </a:solidFill>
                  <a:latin typeface="Arial MT Pro"/>
                  <a:ea typeface="Arial MT Pro"/>
                  <a:cs typeface="Arial MT Pro"/>
                  <a:sym typeface="Arial MT Pro"/>
                </a:rPr>
                <a:t>Radboud Universiteit (RU, The Netherlands)</a:t>
              </a:r>
              <a:endParaRPr lang="en-US" dirty="0"/>
            </a:p>
            <a:p>
              <a:pPr marL="542925" lvl="1" indent="-271145" algn="l">
                <a:lnSpc>
                  <a:spcPts val="3600"/>
                </a:lnSpc>
                <a:buFont typeface="Arial"/>
                <a:buChar char="•"/>
              </a:pPr>
              <a:r>
                <a:rPr lang="en-US" sz="3000" dirty="0">
                  <a:solidFill>
                    <a:srgbClr val="260387"/>
                  </a:solidFill>
                  <a:latin typeface="Arial MT Pro"/>
                  <a:ea typeface="Arial MT Pro"/>
                  <a:cs typeface="Arial MT Pro"/>
                  <a:sym typeface="Arial MT Pro"/>
                </a:rPr>
                <a:t>Universidad Miguel Hernández de Elche (UMH, Spain)</a:t>
              </a:r>
              <a:endParaRPr lang="en-US" sz="3000" dirty="0">
                <a:solidFill>
                  <a:srgbClr val="260387"/>
                </a:solidFill>
                <a:latin typeface="Arial MT Pro"/>
                <a:ea typeface="Arial MT Pro"/>
                <a:cs typeface="Arial MT Pro"/>
              </a:endParaRPr>
            </a:p>
            <a:p>
              <a:pPr marL="542925" lvl="1" indent="-271145" algn="l">
                <a:lnSpc>
                  <a:spcPts val="3600"/>
                </a:lnSpc>
                <a:buFont typeface="Arial"/>
                <a:buChar char="•"/>
              </a:pPr>
              <a:r>
                <a:rPr lang="en-US" sz="3000" dirty="0">
                  <a:solidFill>
                    <a:srgbClr val="260387"/>
                  </a:solidFill>
                  <a:latin typeface="Arial MT Pro"/>
                  <a:ea typeface="Arial MT Pro"/>
                  <a:cs typeface="Arial MT Pro"/>
                  <a:sym typeface="Arial MT Pro"/>
                </a:rPr>
                <a:t>Karolinska </a:t>
              </a:r>
              <a:r>
                <a:rPr lang="en-US" sz="3000" dirty="0" err="1">
                  <a:solidFill>
                    <a:srgbClr val="260387"/>
                  </a:solidFill>
                  <a:latin typeface="Arial MT Pro"/>
                  <a:ea typeface="Arial MT Pro"/>
                  <a:cs typeface="Arial MT Pro"/>
                  <a:sym typeface="Arial MT Pro"/>
                </a:rPr>
                <a:t>Institutet</a:t>
              </a:r>
              <a:r>
                <a:rPr lang="en-US" sz="3000" dirty="0">
                  <a:solidFill>
                    <a:srgbClr val="260387"/>
                  </a:solidFill>
                  <a:latin typeface="Arial MT Pro"/>
                  <a:ea typeface="Arial MT Pro"/>
                  <a:cs typeface="Arial MT Pro"/>
                  <a:sym typeface="Arial MT Pro"/>
                </a:rPr>
                <a:t> (KI, Sweden)</a:t>
              </a:r>
              <a:endParaRPr lang="en-US" sz="3000" dirty="0">
                <a:solidFill>
                  <a:srgbClr val="260387"/>
                </a:solidFill>
                <a:latin typeface="Arial MT Pro"/>
                <a:ea typeface="Arial MT Pro"/>
                <a:cs typeface="Arial MT Pro"/>
              </a:endParaRPr>
            </a:p>
            <a:p>
              <a:pPr marL="542925" lvl="1" indent="-271145" algn="l">
                <a:lnSpc>
                  <a:spcPts val="3600"/>
                </a:lnSpc>
                <a:buFont typeface="Arial"/>
                <a:buChar char="•"/>
              </a:pPr>
              <a:r>
                <a:rPr lang="en-US" sz="3000" dirty="0">
                  <a:solidFill>
                    <a:srgbClr val="260387"/>
                  </a:solidFill>
                  <a:latin typeface="Arial MT Pro"/>
                  <a:ea typeface="Arial MT Pro"/>
                  <a:cs typeface="Arial MT Pro"/>
                  <a:sym typeface="Arial MT Pro"/>
                </a:rPr>
                <a:t>Rheinische Friederich-Wilhelms-Universität Bonn (UBO, Germany)</a:t>
              </a:r>
              <a:endParaRPr lang="en-US" sz="3000" dirty="0">
                <a:solidFill>
                  <a:srgbClr val="260387"/>
                </a:solidFill>
                <a:latin typeface="Arial MT Pro"/>
                <a:ea typeface="Arial MT Pro"/>
                <a:cs typeface="Arial MT Pro"/>
              </a:endParaRPr>
            </a:p>
            <a:p>
              <a:pPr marL="542925" lvl="1" indent="-271145" algn="l">
                <a:lnSpc>
                  <a:spcPts val="3600"/>
                </a:lnSpc>
                <a:buFont typeface="Arial"/>
                <a:buChar char="•"/>
              </a:pPr>
              <a:r>
                <a:rPr lang="en-US" sz="3000" dirty="0" err="1">
                  <a:solidFill>
                    <a:srgbClr val="260387"/>
                  </a:solidFill>
                  <a:latin typeface="Arial MT Pro"/>
                  <a:ea typeface="Arial MT Pro"/>
                  <a:cs typeface="Arial MT Pro"/>
                  <a:sym typeface="Arial MT Pro"/>
                </a:rPr>
                <a:t>Boğaziçi</a:t>
              </a:r>
              <a:r>
                <a:rPr lang="en-US" sz="3000" dirty="0">
                  <a:solidFill>
                    <a:srgbClr val="260387"/>
                  </a:solidFill>
                  <a:latin typeface="Arial MT Pro"/>
                  <a:ea typeface="Arial MT Pro"/>
                  <a:cs typeface="Arial MT Pro"/>
                  <a:sym typeface="Arial MT Pro"/>
                </a:rPr>
                <a:t> </a:t>
              </a:r>
              <a:r>
                <a:rPr lang="en-US" sz="3000" dirty="0" err="1">
                  <a:solidFill>
                    <a:srgbClr val="260387"/>
                  </a:solidFill>
                  <a:latin typeface="Arial MT Pro"/>
                  <a:ea typeface="Arial MT Pro"/>
                  <a:cs typeface="Arial MT Pro"/>
                  <a:sym typeface="Arial MT Pro"/>
                </a:rPr>
                <a:t>Üniversitesi</a:t>
              </a:r>
              <a:r>
                <a:rPr lang="en-US" sz="3000" dirty="0">
                  <a:solidFill>
                    <a:srgbClr val="260387"/>
                  </a:solidFill>
                  <a:latin typeface="Arial MT Pro"/>
                  <a:ea typeface="Arial MT Pro"/>
                  <a:cs typeface="Arial MT Pro"/>
                  <a:sym typeface="Arial MT Pro"/>
                </a:rPr>
                <a:t> (BOUN, Turkey)</a:t>
              </a:r>
              <a:endParaRPr lang="en-US" sz="3000" dirty="0">
                <a:solidFill>
                  <a:srgbClr val="260387"/>
                </a:solidFill>
                <a:latin typeface="Arial MT Pro"/>
                <a:ea typeface="Arial MT Pro"/>
                <a:cs typeface="Arial MT Pro"/>
              </a:endParaRPr>
            </a:p>
            <a:p>
              <a:pPr marL="542925" lvl="1" indent="-271145" algn="l">
                <a:lnSpc>
                  <a:spcPts val="3600"/>
                </a:lnSpc>
                <a:buFont typeface="Arial"/>
                <a:buChar char="•"/>
              </a:pPr>
              <a:r>
                <a:rPr lang="en-US" sz="3000" dirty="0" err="1">
                  <a:solidFill>
                    <a:srgbClr val="260387"/>
                  </a:solidFill>
                  <a:latin typeface="Arial MT Pro"/>
                  <a:ea typeface="Arial MT Pro"/>
                  <a:cs typeface="Arial MT Pro"/>
                  <a:sym typeface="Arial MT Pro"/>
                </a:rPr>
                <a:t>Universitatea</a:t>
              </a:r>
              <a:r>
                <a:rPr lang="en-US" sz="3000" dirty="0">
                  <a:solidFill>
                    <a:srgbClr val="260387"/>
                  </a:solidFill>
                  <a:latin typeface="Arial MT Pro"/>
                  <a:ea typeface="Arial MT Pro"/>
                  <a:cs typeface="Arial MT Pro"/>
                  <a:sym typeface="Arial MT Pro"/>
                </a:rPr>
                <a:t> de </a:t>
              </a:r>
              <a:r>
                <a:rPr lang="en-US" sz="3000" dirty="0" err="1">
                  <a:solidFill>
                    <a:srgbClr val="260387"/>
                  </a:solidFill>
                  <a:latin typeface="Arial MT Pro"/>
                  <a:ea typeface="Arial MT Pro"/>
                  <a:cs typeface="Arial MT Pro"/>
                  <a:sym typeface="Arial MT Pro"/>
                </a:rPr>
                <a:t>Medicină</a:t>
              </a:r>
              <a:r>
                <a:rPr lang="en-US" sz="3000" dirty="0">
                  <a:solidFill>
                    <a:srgbClr val="260387"/>
                  </a:solidFill>
                  <a:latin typeface="Arial MT Pro"/>
                  <a:ea typeface="Arial MT Pro"/>
                  <a:cs typeface="Arial MT Pro"/>
                  <a:sym typeface="Arial MT Pro"/>
                </a:rPr>
                <a:t> </a:t>
              </a:r>
              <a:r>
                <a:rPr lang="en-US" sz="3000" dirty="0" err="1">
                  <a:solidFill>
                    <a:srgbClr val="260387"/>
                  </a:solidFill>
                  <a:latin typeface="Arial MT Pro"/>
                  <a:ea typeface="Arial MT Pro"/>
                  <a:cs typeface="Arial MT Pro"/>
                  <a:sym typeface="Arial MT Pro"/>
                </a:rPr>
                <a:t>și</a:t>
              </a:r>
              <a:r>
                <a:rPr lang="en-US" sz="3000" dirty="0">
                  <a:solidFill>
                    <a:srgbClr val="260387"/>
                  </a:solidFill>
                  <a:latin typeface="Arial MT Pro"/>
                  <a:ea typeface="Arial MT Pro"/>
                  <a:cs typeface="Arial MT Pro"/>
                  <a:sym typeface="Arial MT Pro"/>
                </a:rPr>
                <a:t> </a:t>
              </a:r>
              <a:r>
                <a:rPr lang="en-US" sz="3000" dirty="0" err="1">
                  <a:solidFill>
                    <a:srgbClr val="260387"/>
                  </a:solidFill>
                  <a:latin typeface="Arial MT Pro"/>
                  <a:ea typeface="Arial MT Pro"/>
                  <a:cs typeface="Arial MT Pro"/>
                  <a:sym typeface="Arial MT Pro"/>
                </a:rPr>
                <a:t>Farmacie</a:t>
              </a:r>
              <a:r>
                <a:rPr lang="en-US" sz="3000" dirty="0">
                  <a:solidFill>
                    <a:srgbClr val="260387"/>
                  </a:solidFill>
                  <a:latin typeface="Arial MT Pro"/>
                  <a:ea typeface="Arial MT Pro"/>
                  <a:cs typeface="Arial MT Pro"/>
                  <a:sym typeface="Arial MT Pro"/>
                </a:rPr>
                <a:t> din Cluj-Napoca (UMF, Romania)</a:t>
              </a:r>
              <a:endParaRPr lang="en-US" sz="3000" dirty="0">
                <a:solidFill>
                  <a:srgbClr val="260387"/>
                </a:solidFill>
                <a:latin typeface="Arial MT Pro"/>
                <a:ea typeface="Arial MT Pro"/>
                <a:cs typeface="Arial MT Pro"/>
              </a:endParaRPr>
            </a:p>
            <a:p>
              <a:pPr marL="542925" lvl="1" indent="-271145" algn="l">
                <a:lnSpc>
                  <a:spcPts val="3600"/>
                </a:lnSpc>
                <a:buFont typeface="Arial"/>
                <a:buChar char="•"/>
              </a:pPr>
              <a:r>
                <a:rPr lang="en-US" sz="3000" dirty="0">
                  <a:solidFill>
                    <a:srgbClr val="260387"/>
                  </a:solidFill>
                  <a:latin typeface="Arial MT Pro"/>
                  <a:ea typeface="Arial MT Pro"/>
                  <a:cs typeface="Arial MT Pro"/>
                  <a:sym typeface="Arial MT Pro"/>
                </a:rPr>
                <a:t>Université de Lille, (</a:t>
              </a:r>
              <a:r>
                <a:rPr lang="en-US" sz="3000" dirty="0" err="1">
                  <a:solidFill>
                    <a:srgbClr val="260387"/>
                  </a:solidFill>
                  <a:latin typeface="Arial MT Pro"/>
                  <a:ea typeface="Arial MT Pro"/>
                  <a:cs typeface="Arial MT Pro"/>
                  <a:sym typeface="Arial MT Pro"/>
                </a:rPr>
                <a:t>ULille</a:t>
              </a:r>
              <a:r>
                <a:rPr lang="en-US" sz="3000" dirty="0">
                  <a:solidFill>
                    <a:srgbClr val="260387"/>
                  </a:solidFill>
                  <a:latin typeface="Arial MT Pro"/>
                  <a:ea typeface="Arial MT Pro"/>
                  <a:cs typeface="Arial MT Pro"/>
                  <a:sym typeface="Arial MT Pro"/>
                </a:rPr>
                <a:t>, France)</a:t>
              </a:r>
              <a:endParaRPr lang="en-US" sz="3000" dirty="0">
                <a:solidFill>
                  <a:srgbClr val="260387"/>
                </a:solidFill>
                <a:latin typeface="Arial MT Pro"/>
                <a:ea typeface="Arial MT Pro"/>
                <a:cs typeface="Arial MT Pro"/>
              </a:endParaRPr>
            </a:p>
            <a:p>
              <a:pPr marL="542925" lvl="1" indent="-271145" algn="l">
                <a:lnSpc>
                  <a:spcPts val="3600"/>
                </a:lnSpc>
                <a:buFont typeface="Arial"/>
                <a:buChar char="•"/>
              </a:pPr>
              <a:r>
                <a:rPr lang="en-US" sz="3000" dirty="0" err="1">
                  <a:solidFill>
                    <a:srgbClr val="260387"/>
                  </a:solidFill>
                  <a:latin typeface="Arial MT Pro"/>
                  <a:ea typeface="Arial MT Pro"/>
                  <a:cs typeface="Arial MT Pro"/>
                  <a:sym typeface="Arial MT Pro"/>
                </a:rPr>
                <a:t>Háskólinn</a:t>
              </a:r>
              <a:r>
                <a:rPr lang="en-US" sz="3000" dirty="0">
                  <a:solidFill>
                    <a:srgbClr val="260387"/>
                  </a:solidFill>
                  <a:latin typeface="Arial MT Pro"/>
                  <a:ea typeface="Arial MT Pro"/>
                  <a:cs typeface="Arial MT Pro"/>
                  <a:sym typeface="Arial MT Pro"/>
                </a:rPr>
                <a:t> í Reykjavík (HR, Iceland)</a:t>
              </a:r>
              <a:endParaRPr lang="en-US" sz="3000" dirty="0">
                <a:solidFill>
                  <a:srgbClr val="260387"/>
                </a:solidFill>
                <a:latin typeface="Arial MT Pro"/>
                <a:ea typeface="Calibri"/>
                <a:cs typeface="Calibri"/>
              </a:endParaRPr>
            </a:p>
            <a:p>
              <a:pPr marL="542925" lvl="1" indent="-271145">
                <a:lnSpc>
                  <a:spcPts val="3600"/>
                </a:lnSpc>
                <a:buFont typeface="Arial"/>
                <a:buChar char="•"/>
              </a:pPr>
              <a:r>
                <a:rPr lang="en-US" sz="3000" dirty="0" err="1">
                  <a:solidFill>
                    <a:srgbClr val="260387"/>
                  </a:solidFill>
                  <a:latin typeface="Arial MT Pro"/>
                  <a:ea typeface="+mn-lt"/>
                  <a:cs typeface="+mn-lt"/>
                </a:rPr>
                <a:t>Medizinische</a:t>
              </a:r>
              <a:r>
                <a:rPr lang="en-US" sz="3000" dirty="0">
                  <a:solidFill>
                    <a:srgbClr val="260387"/>
                  </a:solidFill>
                  <a:latin typeface="Arial MT Pro"/>
                  <a:ea typeface="+mn-lt"/>
                  <a:cs typeface="+mn-lt"/>
                </a:rPr>
                <a:t> Universität Innsbruck (MUI, Austria)</a:t>
              </a:r>
            </a:p>
            <a:p>
              <a:pPr marL="271780" lvl="1">
                <a:lnSpc>
                  <a:spcPts val="3600"/>
                </a:lnSpc>
              </a:pPr>
              <a:endParaRPr lang="en-US" sz="3000" dirty="0">
                <a:solidFill>
                  <a:srgbClr val="260387"/>
                </a:solidFill>
                <a:latin typeface="Arial MT Pro"/>
                <a:ea typeface="+mn-lt"/>
                <a:cs typeface="+mn-lt"/>
              </a:endParaRP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grpSp>
        <p:nvGrpSpPr>
          <p:cNvPr id="12" name="Group 12"/>
          <p:cNvGrpSpPr/>
          <p:nvPr/>
        </p:nvGrpSpPr>
        <p:grpSpPr>
          <a:xfrm>
            <a:off x="10164922" y="1780273"/>
            <a:ext cx="7820159" cy="7478027"/>
            <a:chOff x="0" y="0"/>
            <a:chExt cx="10426879" cy="9970703"/>
          </a:xfrm>
        </p:grpSpPr>
        <p:sp>
          <p:nvSpPr>
            <p:cNvPr id="13" name="Freeform 13"/>
            <p:cNvSpPr/>
            <p:nvPr/>
          </p:nvSpPr>
          <p:spPr>
            <a:xfrm>
              <a:off x="0" y="0"/>
              <a:ext cx="10426879" cy="9970703"/>
            </a:xfrm>
            <a:custGeom>
              <a:avLst/>
              <a:gdLst/>
              <a:ahLst/>
              <a:cxnLst/>
              <a:rect l="l" t="t" r="r" b="b"/>
              <a:pathLst>
                <a:path w="10426879" h="9970703">
                  <a:moveTo>
                    <a:pt x="0" y="0"/>
                  </a:moveTo>
                  <a:lnTo>
                    <a:pt x="10426879" y="0"/>
                  </a:lnTo>
                  <a:lnTo>
                    <a:pt x="10426879" y="9970703"/>
                  </a:lnTo>
                  <a:lnTo>
                    <a:pt x="0" y="9970703"/>
                  </a:lnTo>
                  <a:lnTo>
                    <a:pt x="0" y="0"/>
                  </a:lnTo>
                  <a:close/>
                </a:path>
              </a:pathLst>
            </a:custGeom>
            <a:blipFill>
              <a:blip r:embed="rId4"/>
              <a:stretch>
                <a:fillRect/>
              </a:stretch>
            </a:blipFill>
          </p:spPr>
        </p:sp>
        <p:grpSp>
          <p:nvGrpSpPr>
            <p:cNvPr id="14" name="Group 14"/>
            <p:cNvGrpSpPr/>
            <p:nvPr/>
          </p:nvGrpSpPr>
          <p:grpSpPr>
            <a:xfrm>
              <a:off x="8146735" y="8343849"/>
              <a:ext cx="483266" cy="48326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a:ln w="9525" cap="sq">
                <a:solidFill>
                  <a:srgbClr val="260288"/>
                </a:solidFill>
                <a:prstDash val="solid"/>
                <a:miter/>
              </a:ln>
            </p:spPr>
          </p:sp>
        </p:grpSp>
        <p:grpSp>
          <p:nvGrpSpPr>
            <p:cNvPr id="16" name="Group 16"/>
            <p:cNvGrpSpPr/>
            <p:nvPr/>
          </p:nvGrpSpPr>
          <p:grpSpPr>
            <a:xfrm>
              <a:off x="6635468" y="7033507"/>
              <a:ext cx="483266" cy="48326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9525" cap="sq">
                <a:solidFill>
                  <a:srgbClr val="260288"/>
                </a:solidFill>
                <a:prstDash val="solid"/>
                <a:miter/>
              </a:ln>
            </p:spPr>
          </p:sp>
        </p:grpSp>
        <p:grpSp>
          <p:nvGrpSpPr>
            <p:cNvPr id="18" name="Group 18"/>
            <p:cNvGrpSpPr/>
            <p:nvPr/>
          </p:nvGrpSpPr>
          <p:grpSpPr>
            <a:xfrm>
              <a:off x="3370273" y="6521815"/>
              <a:ext cx="483266" cy="483266"/>
              <a:chOff x="0" y="0"/>
              <a:chExt cx="1084490" cy="1084490"/>
            </a:xfrm>
          </p:grpSpPr>
          <p:sp>
            <p:nvSpPr>
              <p:cNvPr id="19" name="Freeform 19"/>
              <p:cNvSpPr/>
              <p:nvPr/>
            </p:nvSpPr>
            <p:spPr>
              <a:xfrm>
                <a:off x="0" y="0"/>
                <a:ext cx="1084490" cy="1084490"/>
              </a:xfrm>
              <a:custGeom>
                <a:avLst/>
                <a:gdLst/>
                <a:ahLst/>
                <a:cxnLst/>
                <a:rect l="l" t="t" r="r" b="b"/>
                <a:pathLst>
                  <a:path w="1084490" h="1084490">
                    <a:moveTo>
                      <a:pt x="542245" y="0"/>
                    </a:moveTo>
                    <a:cubicBezTo>
                      <a:pt x="242771" y="0"/>
                      <a:pt x="0" y="242771"/>
                      <a:pt x="0" y="542245"/>
                    </a:cubicBezTo>
                    <a:cubicBezTo>
                      <a:pt x="0" y="841719"/>
                      <a:pt x="242771" y="1084490"/>
                      <a:pt x="542245" y="1084490"/>
                    </a:cubicBezTo>
                    <a:cubicBezTo>
                      <a:pt x="841719" y="1084490"/>
                      <a:pt x="1084490" y="841719"/>
                      <a:pt x="1084490" y="542245"/>
                    </a:cubicBezTo>
                    <a:cubicBezTo>
                      <a:pt x="1084490" y="242771"/>
                      <a:pt x="841719" y="0"/>
                      <a:pt x="542245" y="0"/>
                    </a:cubicBezTo>
                    <a:close/>
                  </a:path>
                </a:pathLst>
              </a:custGeom>
              <a:blipFill>
                <a:blip r:embed="rId7"/>
                <a:stretch>
                  <a:fillRect/>
                </a:stretch>
              </a:blipFill>
              <a:ln w="9525" cap="sq">
                <a:solidFill>
                  <a:srgbClr val="260288"/>
                </a:solidFill>
                <a:prstDash val="solid"/>
                <a:miter/>
              </a:ln>
            </p:spPr>
          </p:sp>
        </p:grpSp>
        <p:grpSp>
          <p:nvGrpSpPr>
            <p:cNvPr id="20" name="Group 20"/>
            <p:cNvGrpSpPr/>
            <p:nvPr/>
          </p:nvGrpSpPr>
          <p:grpSpPr>
            <a:xfrm>
              <a:off x="4240037" y="6354227"/>
              <a:ext cx="483266" cy="48326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a:stretch>
              </a:blipFill>
              <a:ln w="9525" cap="sq">
                <a:solidFill>
                  <a:srgbClr val="260288"/>
                </a:solidFill>
                <a:prstDash val="solid"/>
                <a:miter/>
              </a:ln>
            </p:spPr>
          </p:sp>
        </p:grpSp>
        <p:grpSp>
          <p:nvGrpSpPr>
            <p:cNvPr id="22" name="Group 22"/>
            <p:cNvGrpSpPr/>
            <p:nvPr/>
          </p:nvGrpSpPr>
          <p:grpSpPr>
            <a:xfrm>
              <a:off x="3256571" y="5461307"/>
              <a:ext cx="481024" cy="481024"/>
              <a:chOff x="0" y="0"/>
              <a:chExt cx="1084490" cy="1084490"/>
            </a:xfrm>
          </p:grpSpPr>
          <p:sp>
            <p:nvSpPr>
              <p:cNvPr id="23" name="Freeform 23"/>
              <p:cNvSpPr/>
              <p:nvPr/>
            </p:nvSpPr>
            <p:spPr>
              <a:xfrm>
                <a:off x="0" y="0"/>
                <a:ext cx="1084490" cy="1084490"/>
              </a:xfrm>
              <a:custGeom>
                <a:avLst/>
                <a:gdLst/>
                <a:ahLst/>
                <a:cxnLst/>
                <a:rect l="l" t="t" r="r" b="b"/>
                <a:pathLst>
                  <a:path w="1084490" h="1084490">
                    <a:moveTo>
                      <a:pt x="542245" y="0"/>
                    </a:moveTo>
                    <a:cubicBezTo>
                      <a:pt x="242771" y="0"/>
                      <a:pt x="0" y="242771"/>
                      <a:pt x="0" y="542245"/>
                    </a:cubicBezTo>
                    <a:cubicBezTo>
                      <a:pt x="0" y="841719"/>
                      <a:pt x="242771" y="1084490"/>
                      <a:pt x="542245" y="1084490"/>
                    </a:cubicBezTo>
                    <a:cubicBezTo>
                      <a:pt x="841719" y="1084490"/>
                      <a:pt x="1084490" y="841719"/>
                      <a:pt x="1084490" y="542245"/>
                    </a:cubicBezTo>
                    <a:cubicBezTo>
                      <a:pt x="1084490" y="242771"/>
                      <a:pt x="841719" y="0"/>
                      <a:pt x="542245" y="0"/>
                    </a:cubicBezTo>
                    <a:close/>
                  </a:path>
                </a:pathLst>
              </a:custGeom>
              <a:blipFill>
                <a:blip r:embed="rId9"/>
                <a:stretch>
                  <a:fillRect/>
                </a:stretch>
              </a:blipFill>
              <a:ln w="9525" cap="sq">
                <a:solidFill>
                  <a:srgbClr val="260288"/>
                </a:solidFill>
                <a:prstDash val="solid"/>
                <a:miter/>
              </a:ln>
            </p:spPr>
          </p:sp>
        </p:grpSp>
        <p:grpSp>
          <p:nvGrpSpPr>
            <p:cNvPr id="24" name="Group 24"/>
            <p:cNvGrpSpPr/>
            <p:nvPr/>
          </p:nvGrpSpPr>
          <p:grpSpPr>
            <a:xfrm>
              <a:off x="5562793" y="3677355"/>
              <a:ext cx="483266" cy="483266"/>
              <a:chOff x="0" y="0"/>
              <a:chExt cx="1084490" cy="1084490"/>
            </a:xfrm>
          </p:grpSpPr>
          <p:sp>
            <p:nvSpPr>
              <p:cNvPr id="25" name="Freeform 25"/>
              <p:cNvSpPr/>
              <p:nvPr/>
            </p:nvSpPr>
            <p:spPr>
              <a:xfrm>
                <a:off x="0" y="0"/>
                <a:ext cx="1084490" cy="1084490"/>
              </a:xfrm>
              <a:custGeom>
                <a:avLst/>
                <a:gdLst/>
                <a:ahLst/>
                <a:cxnLst/>
                <a:rect l="l" t="t" r="r" b="b"/>
                <a:pathLst>
                  <a:path w="1084490" h="1084490">
                    <a:moveTo>
                      <a:pt x="542245" y="0"/>
                    </a:moveTo>
                    <a:cubicBezTo>
                      <a:pt x="242771" y="0"/>
                      <a:pt x="0" y="242771"/>
                      <a:pt x="0" y="542245"/>
                    </a:cubicBezTo>
                    <a:cubicBezTo>
                      <a:pt x="0" y="841719"/>
                      <a:pt x="242771" y="1084490"/>
                      <a:pt x="542245" y="1084490"/>
                    </a:cubicBezTo>
                    <a:cubicBezTo>
                      <a:pt x="841719" y="1084490"/>
                      <a:pt x="1084490" y="841719"/>
                      <a:pt x="1084490" y="542245"/>
                    </a:cubicBezTo>
                    <a:cubicBezTo>
                      <a:pt x="1084490" y="242771"/>
                      <a:pt x="841719" y="0"/>
                      <a:pt x="542245" y="0"/>
                    </a:cubicBezTo>
                    <a:close/>
                  </a:path>
                </a:pathLst>
              </a:custGeom>
              <a:blipFill>
                <a:blip r:embed="rId10"/>
                <a:stretch>
                  <a:fillRect/>
                </a:stretch>
              </a:blipFill>
              <a:ln w="9525" cap="sq">
                <a:solidFill>
                  <a:srgbClr val="260288"/>
                </a:solidFill>
                <a:prstDash val="solid"/>
                <a:miter/>
              </a:ln>
            </p:spPr>
          </p:sp>
        </p:grpSp>
        <p:grpSp>
          <p:nvGrpSpPr>
            <p:cNvPr id="26" name="Group 26"/>
            <p:cNvGrpSpPr/>
            <p:nvPr/>
          </p:nvGrpSpPr>
          <p:grpSpPr>
            <a:xfrm>
              <a:off x="2461379" y="9217034"/>
              <a:ext cx="483266" cy="483266"/>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a:stretch>
              </a:blipFill>
              <a:ln w="9525" cap="sq">
                <a:solidFill>
                  <a:srgbClr val="260288"/>
                </a:solidFill>
                <a:prstDash val="solid"/>
                <a:miter/>
              </a:ln>
            </p:spPr>
          </p:sp>
        </p:grpSp>
        <p:grpSp>
          <p:nvGrpSpPr>
            <p:cNvPr id="28" name="Group 28"/>
            <p:cNvGrpSpPr/>
            <p:nvPr/>
          </p:nvGrpSpPr>
          <p:grpSpPr>
            <a:xfrm>
              <a:off x="661427" y="2367901"/>
              <a:ext cx="483266" cy="483266"/>
              <a:chOff x="0" y="0"/>
              <a:chExt cx="664760" cy="664760"/>
            </a:xfrm>
          </p:grpSpPr>
          <p:sp>
            <p:nvSpPr>
              <p:cNvPr id="29" name="Freeform 29"/>
              <p:cNvSpPr/>
              <p:nvPr/>
            </p:nvSpPr>
            <p:spPr>
              <a:xfrm>
                <a:off x="0" y="0"/>
                <a:ext cx="664760" cy="664760"/>
              </a:xfrm>
              <a:custGeom>
                <a:avLst/>
                <a:gdLst/>
                <a:ahLst/>
                <a:cxnLst/>
                <a:rect l="l" t="t" r="r" b="b"/>
                <a:pathLst>
                  <a:path w="664760" h="664760">
                    <a:moveTo>
                      <a:pt x="332380" y="0"/>
                    </a:moveTo>
                    <a:cubicBezTo>
                      <a:pt x="148812" y="0"/>
                      <a:pt x="0" y="148812"/>
                      <a:pt x="0" y="332380"/>
                    </a:cubicBezTo>
                    <a:cubicBezTo>
                      <a:pt x="0" y="515949"/>
                      <a:pt x="148812" y="664760"/>
                      <a:pt x="332380" y="664760"/>
                    </a:cubicBezTo>
                    <a:cubicBezTo>
                      <a:pt x="515949" y="664760"/>
                      <a:pt x="664760" y="515949"/>
                      <a:pt x="664760" y="332380"/>
                    </a:cubicBezTo>
                    <a:cubicBezTo>
                      <a:pt x="664760" y="148812"/>
                      <a:pt x="515949" y="0"/>
                      <a:pt x="332380" y="0"/>
                    </a:cubicBezTo>
                    <a:close/>
                  </a:path>
                </a:pathLst>
              </a:custGeom>
              <a:blipFill>
                <a:blip r:embed="rId12"/>
                <a:stretch>
                  <a:fillRect/>
                </a:stretch>
              </a:blipFill>
              <a:ln w="9525" cap="sq">
                <a:solidFill>
                  <a:srgbClr val="260288"/>
                </a:solidFill>
                <a:prstDash val="solid"/>
                <a:miter/>
              </a:ln>
            </p:spPr>
          </p:sp>
        </p:grpSp>
        <p:grpSp>
          <p:nvGrpSpPr>
            <p:cNvPr id="30" name="Group 30"/>
            <p:cNvGrpSpPr/>
            <p:nvPr/>
          </p:nvGrpSpPr>
          <p:grpSpPr>
            <a:xfrm>
              <a:off x="4884862" y="6856444"/>
              <a:ext cx="483266" cy="483266"/>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l="-71305" t="-12680" r="-68558" b="-50227"/>
                </a:stretch>
              </a:blipFill>
              <a:ln w="9525" cap="sq">
                <a:solidFill>
                  <a:srgbClr val="260288"/>
                </a:solidFill>
                <a:prstDash val="solid"/>
                <a:miter/>
              </a:ln>
            </p:spPr>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57644"/>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76200"/>
              <a:ext cx="15283536" cy="2492830"/>
            </a:xfrm>
            <a:prstGeom prst="rect">
              <a:avLst/>
            </a:prstGeom>
          </p:spPr>
          <p:txBody>
            <a:bodyPr lIns="0" tIns="0" rIns="0" bIns="0" rtlCol="0" anchor="t"/>
            <a:lstStyle/>
            <a:p>
              <a:pPr algn="l">
                <a:lnSpc>
                  <a:spcPts val="4950"/>
                </a:lnSpc>
              </a:pPr>
              <a:r>
                <a:rPr lang="en-US" sz="4200">
                  <a:solidFill>
                    <a:srgbClr val="5F59FF"/>
                  </a:solidFill>
                  <a:latin typeface="Arial MT Pro"/>
                  <a:ea typeface="Arial MT Pro"/>
                  <a:cs typeface="Arial MT Pro"/>
                  <a:sym typeface="Arial MT Pro"/>
                </a:rPr>
                <a:t>People of NeurotechEU</a:t>
              </a:r>
            </a:p>
          </p:txBody>
        </p:sp>
      </p:grpSp>
      <p:grpSp>
        <p:nvGrpSpPr>
          <p:cNvPr id="6" name="Group 6"/>
          <p:cNvGrpSpPr/>
          <p:nvPr/>
        </p:nvGrpSpPr>
        <p:grpSpPr>
          <a:xfrm>
            <a:off x="767448" y="2370117"/>
            <a:ext cx="8990343" cy="6527007"/>
            <a:chOff x="0" y="0"/>
            <a:chExt cx="11987124" cy="8702676"/>
          </a:xfrm>
        </p:grpSpPr>
        <p:sp>
          <p:nvSpPr>
            <p:cNvPr id="7" name="Freeform 7"/>
            <p:cNvSpPr/>
            <p:nvPr/>
          </p:nvSpPr>
          <p:spPr>
            <a:xfrm>
              <a:off x="0" y="0"/>
              <a:ext cx="11987124" cy="8702676"/>
            </a:xfrm>
            <a:custGeom>
              <a:avLst/>
              <a:gdLst/>
              <a:ahLst/>
              <a:cxnLst/>
              <a:rect l="l" t="t" r="r" b="b"/>
              <a:pathLst>
                <a:path w="11987124" h="8702676">
                  <a:moveTo>
                    <a:pt x="0" y="0"/>
                  </a:moveTo>
                  <a:lnTo>
                    <a:pt x="11987124" y="0"/>
                  </a:lnTo>
                  <a:lnTo>
                    <a:pt x="11987124" y="8702676"/>
                  </a:lnTo>
                  <a:lnTo>
                    <a:pt x="0" y="8702676"/>
                  </a:lnTo>
                  <a:close/>
                </a:path>
              </a:pathLst>
            </a:custGeom>
            <a:solidFill>
              <a:srgbClr val="000000">
                <a:alpha val="0"/>
              </a:srgbClr>
            </a:solidFill>
          </p:spPr>
        </p:sp>
        <p:sp>
          <p:nvSpPr>
            <p:cNvPr id="8" name="TextBox 8"/>
            <p:cNvSpPr txBox="1"/>
            <p:nvPr/>
          </p:nvSpPr>
          <p:spPr>
            <a:xfrm>
              <a:off x="0" y="-19050"/>
              <a:ext cx="11987124" cy="8721726"/>
            </a:xfrm>
            <a:prstGeom prst="rect">
              <a:avLst/>
            </a:prstGeom>
          </p:spPr>
          <p:txBody>
            <a:bodyPr lIns="0" tIns="0" rIns="0" bIns="0" rtlCol="0" anchor="t"/>
            <a:lstStyle/>
            <a:p>
              <a:pPr algn="l">
                <a:lnSpc>
                  <a:spcPts val="3150"/>
                </a:lnSpc>
              </a:pPr>
              <a:r>
                <a:rPr lang="en-US" sz="3000">
                  <a:solidFill>
                    <a:srgbClr val="260387"/>
                  </a:solidFill>
                  <a:latin typeface="Arial MT Pro"/>
                  <a:ea typeface="Arial MT Pro"/>
                  <a:cs typeface="Arial MT Pro"/>
                  <a:sym typeface="Arial MT Pro"/>
                </a:rPr>
                <a:t>The university’s staff organization comprises a diverse team dedicated to supporting academic excellence, research, and student success. </a:t>
              </a:r>
            </a:p>
            <a:p>
              <a:pPr algn="l">
                <a:lnSpc>
                  <a:spcPts val="3150"/>
                </a:lnSpc>
              </a:pPr>
              <a:endParaRPr lang="en-US" sz="3000">
                <a:solidFill>
                  <a:srgbClr val="260387"/>
                </a:solidFill>
                <a:latin typeface="Arial MT Pro"/>
                <a:ea typeface="Arial MT Pro"/>
                <a:cs typeface="Arial MT Pro"/>
                <a:sym typeface="Arial MT Pro"/>
              </a:endParaRPr>
            </a:p>
            <a:p>
              <a:pPr algn="l">
                <a:lnSpc>
                  <a:spcPts val="3150"/>
                </a:lnSpc>
              </a:pPr>
              <a:r>
                <a:rPr lang="en-US" sz="3000">
                  <a:solidFill>
                    <a:srgbClr val="260387"/>
                  </a:solidFill>
                  <a:latin typeface="Arial MT Pro"/>
                  <a:ea typeface="Arial MT Pro"/>
                  <a:cs typeface="Arial MT Pro"/>
                  <a:sym typeface="Arial MT Pro"/>
                </a:rPr>
                <a:t>Together, they foster a collaborative environment that enhances learning and innovation across the NeurotechEU community.</a:t>
              </a:r>
            </a:p>
          </p:txBody>
        </p:sp>
      </p:grpSp>
      <p:grpSp>
        <p:nvGrpSpPr>
          <p:cNvPr id="9" name="Group 9"/>
          <p:cNvGrpSpPr/>
          <p:nvPr/>
        </p:nvGrpSpPr>
        <p:grpSpPr>
          <a:xfrm>
            <a:off x="13302759"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
        <p:nvSpPr>
          <p:cNvPr id="12" name="Freeform 12" descr="Diagrama  Descripción generada automáticamente"/>
          <p:cNvSpPr/>
          <p:nvPr/>
        </p:nvSpPr>
        <p:spPr>
          <a:xfrm>
            <a:off x="4342965" y="2126012"/>
            <a:ext cx="13592152" cy="7724571"/>
          </a:xfrm>
          <a:custGeom>
            <a:avLst/>
            <a:gdLst/>
            <a:ahLst/>
            <a:cxnLst/>
            <a:rect l="l" t="t" r="r" b="b"/>
            <a:pathLst>
              <a:path w="13592152" h="7724571">
                <a:moveTo>
                  <a:pt x="0" y="0"/>
                </a:moveTo>
                <a:lnTo>
                  <a:pt x="13592153" y="0"/>
                </a:lnTo>
                <a:lnTo>
                  <a:pt x="13592153" y="7724570"/>
                </a:lnTo>
                <a:lnTo>
                  <a:pt x="0" y="7724570"/>
                </a:lnTo>
                <a:lnTo>
                  <a:pt x="0" y="0"/>
                </a:lnTo>
                <a:close/>
              </a:path>
            </a:pathLst>
          </a:custGeom>
          <a:blipFill>
            <a:blip r:embed="rId4">
              <a:alphaModFix amt="85000"/>
            </a:blip>
            <a:stretch>
              <a:fillRect l="66" t="-1430" b="-1886"/>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3E6"/>
        </a:solidFill>
        <a:effectLst/>
      </p:bgPr>
    </p:bg>
    <p:spTree>
      <p:nvGrpSpPr>
        <p:cNvPr id="1" name=""/>
        <p:cNvGrpSpPr/>
        <p:nvPr/>
      </p:nvGrpSpPr>
      <p:grpSpPr>
        <a:xfrm>
          <a:off x="0" y="0"/>
          <a:ext cx="0" cy="0"/>
          <a:chOff x="0" y="0"/>
          <a:chExt cx="0" cy="0"/>
        </a:xfrm>
      </p:grpSpPr>
      <p:sp>
        <p:nvSpPr>
          <p:cNvPr id="2" name="Freeform 2" descr="A blurry image of a diamond shaped object  Description automatically generated"/>
          <p:cNvSpPr/>
          <p:nvPr/>
        </p:nvSpPr>
        <p:spPr>
          <a:xfrm>
            <a:off x="-327546" y="-184245"/>
            <a:ext cx="18615546" cy="10471245"/>
          </a:xfrm>
          <a:custGeom>
            <a:avLst/>
            <a:gdLst/>
            <a:ahLst/>
            <a:cxnLst/>
            <a:rect l="l" t="t" r="r" b="b"/>
            <a:pathLst>
              <a:path w="18615546" h="10471245">
                <a:moveTo>
                  <a:pt x="0" y="0"/>
                </a:moveTo>
                <a:lnTo>
                  <a:pt x="18615546" y="0"/>
                </a:lnTo>
                <a:lnTo>
                  <a:pt x="18615546" y="10471245"/>
                </a:lnTo>
                <a:lnTo>
                  <a:pt x="0" y="10471245"/>
                </a:lnTo>
                <a:lnTo>
                  <a:pt x="0" y="0"/>
                </a:lnTo>
                <a:close/>
              </a:path>
            </a:pathLst>
          </a:custGeom>
          <a:blipFill>
            <a:blip r:embed="rId2"/>
            <a:stretch>
              <a:fillRect/>
            </a:stretch>
          </a:blipFill>
        </p:spPr>
      </p:sp>
      <p:sp>
        <p:nvSpPr>
          <p:cNvPr id="3" name="Freeform 3"/>
          <p:cNvSpPr/>
          <p:nvPr/>
        </p:nvSpPr>
        <p:spPr>
          <a:xfrm>
            <a:off x="490162" y="326847"/>
            <a:ext cx="4654800" cy="1620000"/>
          </a:xfrm>
          <a:custGeom>
            <a:avLst/>
            <a:gdLst/>
            <a:ahLst/>
            <a:cxnLst/>
            <a:rect l="l" t="t" r="r" b="b"/>
            <a:pathLst>
              <a:path w="4654800" h="1620000">
                <a:moveTo>
                  <a:pt x="0" y="0"/>
                </a:moveTo>
                <a:lnTo>
                  <a:pt x="4654800" y="0"/>
                </a:lnTo>
                <a:lnTo>
                  <a:pt x="4654800"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765746" y="3377250"/>
            <a:ext cx="11627644" cy="3918276"/>
            <a:chOff x="0" y="0"/>
            <a:chExt cx="15503526" cy="5224368"/>
          </a:xfrm>
        </p:grpSpPr>
        <p:sp>
          <p:nvSpPr>
            <p:cNvPr id="5" name="Freeform 5"/>
            <p:cNvSpPr/>
            <p:nvPr/>
          </p:nvSpPr>
          <p:spPr>
            <a:xfrm>
              <a:off x="0" y="0"/>
              <a:ext cx="15503527" cy="5224368"/>
            </a:xfrm>
            <a:custGeom>
              <a:avLst/>
              <a:gdLst/>
              <a:ahLst/>
              <a:cxnLst/>
              <a:rect l="l" t="t" r="r" b="b"/>
              <a:pathLst>
                <a:path w="15503527" h="5224368">
                  <a:moveTo>
                    <a:pt x="0" y="0"/>
                  </a:moveTo>
                  <a:lnTo>
                    <a:pt x="15503527" y="0"/>
                  </a:lnTo>
                  <a:lnTo>
                    <a:pt x="15503527" y="5224368"/>
                  </a:lnTo>
                  <a:lnTo>
                    <a:pt x="0" y="5224368"/>
                  </a:lnTo>
                  <a:close/>
                </a:path>
              </a:pathLst>
            </a:custGeom>
            <a:solidFill>
              <a:srgbClr val="000000">
                <a:alpha val="0"/>
              </a:srgbClr>
            </a:solidFill>
          </p:spPr>
        </p:sp>
        <p:sp>
          <p:nvSpPr>
            <p:cNvPr id="6" name="TextBox 6"/>
            <p:cNvSpPr txBox="1"/>
            <p:nvPr/>
          </p:nvSpPr>
          <p:spPr>
            <a:xfrm>
              <a:off x="0" y="-133350"/>
              <a:ext cx="15503526" cy="5357718"/>
            </a:xfrm>
            <a:prstGeom prst="rect">
              <a:avLst/>
            </a:prstGeom>
          </p:spPr>
          <p:txBody>
            <a:bodyPr lIns="0" tIns="0" rIns="0" bIns="0" rtlCol="0" anchor="t"/>
            <a:lstStyle/>
            <a:p>
              <a:pPr algn="l">
                <a:lnSpc>
                  <a:spcPts val="7920"/>
                </a:lnSpc>
              </a:pPr>
              <a:r>
                <a:rPr lang="en-US" sz="6600">
                  <a:solidFill>
                    <a:srgbClr val="260387"/>
                  </a:solidFill>
                  <a:latin typeface="Arial MT Pro"/>
                  <a:ea typeface="Arial MT Pro"/>
                  <a:cs typeface="Arial MT Pro"/>
                  <a:sym typeface="Arial MT Pro"/>
                </a:rPr>
                <a:t>Why neurotechnology?</a:t>
              </a:r>
            </a:p>
          </p:txBody>
        </p:sp>
      </p:grpSp>
      <p:grpSp>
        <p:nvGrpSpPr>
          <p:cNvPr id="7" name="Group 7"/>
          <p:cNvGrpSpPr/>
          <p:nvPr/>
        </p:nvGrpSpPr>
        <p:grpSpPr>
          <a:xfrm>
            <a:off x="13286810" y="9722512"/>
            <a:ext cx="4114800" cy="547688"/>
            <a:chOff x="0" y="0"/>
            <a:chExt cx="5486400" cy="730250"/>
          </a:xfrm>
        </p:grpSpPr>
        <p:sp>
          <p:nvSpPr>
            <p:cNvPr id="8" name="Freeform 8"/>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9" name="TextBox 9"/>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Neurotechnology</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66675"/>
              <a:ext cx="10368000" cy="8769351"/>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This interdisciplinary alliance addresses pressing challenges in neuroscience, combining AI and medicine to </a:t>
              </a:r>
              <a:r>
                <a:rPr lang="en-US" sz="3000" b="1">
                  <a:solidFill>
                    <a:srgbClr val="260387"/>
                  </a:solidFill>
                  <a:latin typeface="Arial MT Pro Bold"/>
                  <a:ea typeface="Arial MT Pro Bold"/>
                  <a:cs typeface="Arial MT Pro Bold"/>
                  <a:sym typeface="Arial MT Pro Bold"/>
                </a:rPr>
                <a:t>tackle neurological disorders. </a:t>
              </a:r>
            </a:p>
            <a:p>
              <a:pPr algn="l">
                <a:lnSpc>
                  <a:spcPts val="3600"/>
                </a:lnSpc>
              </a:pPr>
              <a:endParaRPr lang="en-US" sz="3000" b="1">
                <a:solidFill>
                  <a:srgbClr val="260387"/>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There is an increasing need observed for new brain-based technologies in control, computer architecture, and microprocessor domains, among others. </a:t>
              </a:r>
            </a:p>
            <a:p>
              <a:pPr algn="l">
                <a:lnSpc>
                  <a:spcPts val="3600"/>
                </a:lnSpc>
              </a:pPr>
              <a:endParaRPr lang="en-US" sz="3000">
                <a:solidFill>
                  <a:srgbClr val="260387"/>
                </a:solidFill>
                <a:latin typeface="Arial MT Pro"/>
                <a:ea typeface="Arial MT Pro"/>
                <a:cs typeface="Arial MT Pro"/>
                <a:sym typeface="Arial MT Pro"/>
              </a:endParaRP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
        <p:nvSpPr>
          <p:cNvPr id="12" name="Freeform 12" descr="Imagen que contiene persona, mujer, interior, sostener  Descripción generada automáticamente"/>
          <p:cNvSpPr/>
          <p:nvPr/>
        </p:nvSpPr>
        <p:spPr>
          <a:xfrm>
            <a:off x="9177338" y="0"/>
            <a:ext cx="9110662" cy="9284727"/>
          </a:xfrm>
          <a:custGeom>
            <a:avLst/>
            <a:gdLst/>
            <a:ahLst/>
            <a:cxnLst/>
            <a:rect l="l" t="t" r="r" b="b"/>
            <a:pathLst>
              <a:path w="9110662" h="9284727">
                <a:moveTo>
                  <a:pt x="0" y="0"/>
                </a:moveTo>
                <a:lnTo>
                  <a:pt x="9110662" y="0"/>
                </a:lnTo>
                <a:lnTo>
                  <a:pt x="9110662" y="9284727"/>
                </a:lnTo>
                <a:lnTo>
                  <a:pt x="0" y="9284727"/>
                </a:lnTo>
                <a:lnTo>
                  <a:pt x="0" y="0"/>
                </a:lnTo>
                <a:close/>
              </a:path>
            </a:pathLst>
          </a:custGeom>
          <a:blipFill>
            <a:blip r:embed="rId4"/>
            <a:stretch>
              <a:fillRect l="-325" r="-327"/>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Neurotechnology</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28575"/>
              <a:ext cx="10368000" cy="8731251"/>
            </a:xfrm>
            <a:prstGeom prst="rect">
              <a:avLst/>
            </a:prstGeom>
          </p:spPr>
          <p:txBody>
            <a:bodyPr lIns="0" tIns="0" rIns="0" bIns="0" rtlCol="0" anchor="t"/>
            <a:lstStyle/>
            <a:p>
              <a:pPr algn="l">
                <a:lnSpc>
                  <a:spcPts val="3240"/>
                </a:lnSpc>
              </a:pPr>
              <a:r>
                <a:rPr lang="en-US" sz="3000">
                  <a:solidFill>
                    <a:srgbClr val="260387"/>
                  </a:solidFill>
                  <a:latin typeface="Arial MT Pro"/>
                  <a:ea typeface="Arial MT Pro"/>
                  <a:cs typeface="Arial MT Pro"/>
                  <a:sym typeface="Arial MT Pro"/>
                </a:rPr>
                <a:t>Neurotechnology is an </a:t>
              </a:r>
              <a:r>
                <a:rPr lang="en-US" sz="3000" b="1">
                  <a:solidFill>
                    <a:srgbClr val="260387"/>
                  </a:solidFill>
                  <a:latin typeface="Arial MT Pro Bold"/>
                  <a:ea typeface="Arial MT Pro Bold"/>
                  <a:cs typeface="Arial MT Pro Bold"/>
                  <a:sym typeface="Arial MT Pro Bold"/>
                </a:rPr>
                <a:t>emerging scientific field </a:t>
              </a:r>
              <a:r>
                <a:rPr lang="en-US" sz="3000">
                  <a:solidFill>
                    <a:srgbClr val="260387"/>
                  </a:solidFill>
                  <a:latin typeface="Arial MT Pro"/>
                  <a:ea typeface="Arial MT Pro"/>
                  <a:cs typeface="Arial MT Pro"/>
                  <a:sym typeface="Arial MT Pro"/>
                </a:rPr>
                <a:t>focused on understanding, interacting, repairing, enhancing, and directly influencing the </a:t>
              </a:r>
              <a:r>
                <a:rPr lang="en-US" sz="3000" b="1">
                  <a:solidFill>
                    <a:srgbClr val="260387"/>
                  </a:solidFill>
                  <a:latin typeface="Arial MT Pro Bold"/>
                  <a:ea typeface="Arial MT Pro Bold"/>
                  <a:cs typeface="Arial MT Pro Bold"/>
                  <a:sym typeface="Arial MT Pro Bold"/>
                </a:rPr>
                <a:t>brain and human behaviour.</a:t>
              </a:r>
            </a:p>
            <a:p>
              <a:pPr algn="l">
                <a:lnSpc>
                  <a:spcPts val="3240"/>
                </a:lnSpc>
              </a:pPr>
              <a:endParaRPr lang="en-US" sz="3000" b="1">
                <a:solidFill>
                  <a:srgbClr val="260387"/>
                </a:solidFill>
                <a:latin typeface="Arial MT Pro Bold"/>
                <a:ea typeface="Arial MT Pro Bold"/>
                <a:cs typeface="Arial MT Pro Bold"/>
                <a:sym typeface="Arial MT Pro Bold"/>
              </a:endParaRPr>
            </a:p>
            <a:p>
              <a:pPr algn="l">
                <a:lnSpc>
                  <a:spcPts val="3240"/>
                </a:lnSpc>
              </a:pPr>
              <a:r>
                <a:rPr lang="en-US" sz="3000">
                  <a:solidFill>
                    <a:srgbClr val="260387"/>
                  </a:solidFill>
                  <a:latin typeface="Arial MT Pro"/>
                  <a:ea typeface="Arial MT Pro"/>
                  <a:cs typeface="Arial MT Pro"/>
                  <a:sym typeface="Arial MT Pro"/>
                </a:rPr>
                <a:t>This new discipline aims to achieve its objectives by developing a broad range of new:</a:t>
              </a:r>
            </a:p>
            <a:p>
              <a:pPr marL="542925" lvl="1" indent="-271462" algn="l">
                <a:lnSpc>
                  <a:spcPts val="2916"/>
                </a:lnSpc>
                <a:buFont typeface="Arial"/>
                <a:buChar char="•"/>
              </a:pPr>
              <a:r>
                <a:rPr lang="en-US" sz="3000">
                  <a:solidFill>
                    <a:srgbClr val="260387"/>
                  </a:solidFill>
                  <a:latin typeface="Arial MT Pro"/>
                  <a:ea typeface="Arial MT Pro"/>
                  <a:cs typeface="Arial MT Pro"/>
                  <a:sym typeface="Arial MT Pro"/>
                </a:rPr>
                <a:t>Methods</a:t>
              </a:r>
            </a:p>
            <a:p>
              <a:pPr marL="542925" lvl="1" indent="-271462" algn="l">
                <a:lnSpc>
                  <a:spcPts val="2916"/>
                </a:lnSpc>
                <a:buFont typeface="Arial"/>
                <a:buChar char="•"/>
              </a:pPr>
              <a:r>
                <a:rPr lang="en-US" sz="3000">
                  <a:solidFill>
                    <a:srgbClr val="260387"/>
                  </a:solidFill>
                  <a:latin typeface="Arial MT Pro"/>
                  <a:ea typeface="Arial MT Pro"/>
                  <a:cs typeface="Arial MT Pro"/>
                  <a:sym typeface="Arial MT Pro"/>
                </a:rPr>
                <a:t>Concepts</a:t>
              </a:r>
            </a:p>
            <a:p>
              <a:pPr marL="542925" lvl="1" indent="-271462" algn="l">
                <a:lnSpc>
                  <a:spcPts val="2916"/>
                </a:lnSpc>
                <a:buFont typeface="Arial"/>
                <a:buChar char="•"/>
              </a:pPr>
              <a:r>
                <a:rPr lang="en-US" sz="3000">
                  <a:solidFill>
                    <a:srgbClr val="260387"/>
                  </a:solidFill>
                  <a:latin typeface="Arial MT Pro"/>
                  <a:ea typeface="Arial MT Pro"/>
                  <a:cs typeface="Arial MT Pro"/>
                  <a:sym typeface="Arial MT Pro"/>
                </a:rPr>
                <a:t>Artificial Systems</a:t>
              </a:r>
            </a:p>
            <a:p>
              <a:pPr marL="542925" lvl="1" indent="-271462" algn="l">
                <a:lnSpc>
                  <a:spcPts val="2916"/>
                </a:lnSpc>
                <a:buFont typeface="Arial"/>
                <a:buChar char="•"/>
              </a:pPr>
              <a:r>
                <a:rPr lang="en-US" sz="3000">
                  <a:solidFill>
                    <a:srgbClr val="260387"/>
                  </a:solidFill>
                  <a:latin typeface="Arial MT Pro"/>
                  <a:ea typeface="Arial MT Pro"/>
                  <a:cs typeface="Arial MT Pro"/>
                  <a:sym typeface="Arial MT Pro"/>
                </a:rPr>
                <a:t>Technologies</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
        <p:nvSpPr>
          <p:cNvPr id="12" name="Freeform 12" descr="Imagen que contiene persona, mujer, interior, sostener  Descripción generada automáticamente"/>
          <p:cNvSpPr/>
          <p:nvPr/>
        </p:nvSpPr>
        <p:spPr>
          <a:xfrm>
            <a:off x="9177338" y="0"/>
            <a:ext cx="9110662" cy="9284727"/>
          </a:xfrm>
          <a:custGeom>
            <a:avLst/>
            <a:gdLst/>
            <a:ahLst/>
            <a:cxnLst/>
            <a:rect l="l" t="t" r="r" b="b"/>
            <a:pathLst>
              <a:path w="9110662" h="9284727">
                <a:moveTo>
                  <a:pt x="0" y="0"/>
                </a:moveTo>
                <a:lnTo>
                  <a:pt x="9110662" y="0"/>
                </a:lnTo>
                <a:lnTo>
                  <a:pt x="9110662" y="9284727"/>
                </a:lnTo>
                <a:lnTo>
                  <a:pt x="0" y="9284727"/>
                </a:lnTo>
                <a:lnTo>
                  <a:pt x="0" y="0"/>
                </a:lnTo>
                <a:close/>
              </a:path>
            </a:pathLst>
          </a:custGeom>
          <a:blipFill>
            <a:blip r:embed="rId4"/>
            <a:stretch>
              <a:fillRect l="-325" r="-327"/>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3E6"/>
        </a:solidFill>
        <a:effectLst/>
      </p:bgPr>
    </p:bg>
    <p:spTree>
      <p:nvGrpSpPr>
        <p:cNvPr id="1" name=""/>
        <p:cNvGrpSpPr/>
        <p:nvPr/>
      </p:nvGrpSpPr>
      <p:grpSpPr>
        <a:xfrm>
          <a:off x="0" y="0"/>
          <a:ext cx="0" cy="0"/>
          <a:chOff x="0" y="0"/>
          <a:chExt cx="0" cy="0"/>
        </a:xfrm>
      </p:grpSpPr>
      <p:sp>
        <p:nvSpPr>
          <p:cNvPr id="2" name="Freeform 2" descr="A blurry image of a diamond shaped object  Description automatically generated"/>
          <p:cNvSpPr/>
          <p:nvPr/>
        </p:nvSpPr>
        <p:spPr>
          <a:xfrm>
            <a:off x="-327546" y="-184245"/>
            <a:ext cx="18615546" cy="10471245"/>
          </a:xfrm>
          <a:custGeom>
            <a:avLst/>
            <a:gdLst/>
            <a:ahLst/>
            <a:cxnLst/>
            <a:rect l="l" t="t" r="r" b="b"/>
            <a:pathLst>
              <a:path w="18615546" h="10471245">
                <a:moveTo>
                  <a:pt x="0" y="0"/>
                </a:moveTo>
                <a:lnTo>
                  <a:pt x="18615546" y="0"/>
                </a:lnTo>
                <a:lnTo>
                  <a:pt x="18615546" y="10471245"/>
                </a:lnTo>
                <a:lnTo>
                  <a:pt x="0" y="10471245"/>
                </a:lnTo>
                <a:lnTo>
                  <a:pt x="0" y="0"/>
                </a:lnTo>
                <a:close/>
              </a:path>
            </a:pathLst>
          </a:custGeom>
          <a:blipFill>
            <a:blip r:embed="rId2"/>
            <a:stretch>
              <a:fillRect/>
            </a:stretch>
          </a:blipFill>
        </p:spPr>
      </p:sp>
      <p:sp>
        <p:nvSpPr>
          <p:cNvPr id="3" name="Freeform 3"/>
          <p:cNvSpPr/>
          <p:nvPr/>
        </p:nvSpPr>
        <p:spPr>
          <a:xfrm>
            <a:off x="490162" y="326847"/>
            <a:ext cx="4654800" cy="1620000"/>
          </a:xfrm>
          <a:custGeom>
            <a:avLst/>
            <a:gdLst/>
            <a:ahLst/>
            <a:cxnLst/>
            <a:rect l="l" t="t" r="r" b="b"/>
            <a:pathLst>
              <a:path w="4654800" h="1620000">
                <a:moveTo>
                  <a:pt x="0" y="0"/>
                </a:moveTo>
                <a:lnTo>
                  <a:pt x="4654800" y="0"/>
                </a:lnTo>
                <a:lnTo>
                  <a:pt x="4654800"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765746" y="3377250"/>
            <a:ext cx="11627644" cy="3918276"/>
            <a:chOff x="0" y="0"/>
            <a:chExt cx="15503526" cy="5224368"/>
          </a:xfrm>
        </p:grpSpPr>
        <p:sp>
          <p:nvSpPr>
            <p:cNvPr id="5" name="Freeform 5"/>
            <p:cNvSpPr/>
            <p:nvPr/>
          </p:nvSpPr>
          <p:spPr>
            <a:xfrm>
              <a:off x="0" y="0"/>
              <a:ext cx="15503527" cy="5224368"/>
            </a:xfrm>
            <a:custGeom>
              <a:avLst/>
              <a:gdLst/>
              <a:ahLst/>
              <a:cxnLst/>
              <a:rect l="l" t="t" r="r" b="b"/>
              <a:pathLst>
                <a:path w="15503527" h="5224368">
                  <a:moveTo>
                    <a:pt x="0" y="0"/>
                  </a:moveTo>
                  <a:lnTo>
                    <a:pt x="15503527" y="0"/>
                  </a:lnTo>
                  <a:lnTo>
                    <a:pt x="15503527" y="5224368"/>
                  </a:lnTo>
                  <a:lnTo>
                    <a:pt x="0" y="5224368"/>
                  </a:lnTo>
                  <a:close/>
                </a:path>
              </a:pathLst>
            </a:custGeom>
            <a:solidFill>
              <a:srgbClr val="000000">
                <a:alpha val="0"/>
              </a:srgbClr>
            </a:solidFill>
          </p:spPr>
        </p:sp>
        <p:sp>
          <p:nvSpPr>
            <p:cNvPr id="6" name="TextBox 6"/>
            <p:cNvSpPr txBox="1"/>
            <p:nvPr/>
          </p:nvSpPr>
          <p:spPr>
            <a:xfrm>
              <a:off x="0" y="-133350"/>
              <a:ext cx="15503526" cy="5357718"/>
            </a:xfrm>
            <a:prstGeom prst="rect">
              <a:avLst/>
            </a:prstGeom>
          </p:spPr>
          <p:txBody>
            <a:bodyPr lIns="0" tIns="0" rIns="0" bIns="0" rtlCol="0" anchor="t"/>
            <a:lstStyle/>
            <a:p>
              <a:pPr algn="l">
                <a:lnSpc>
                  <a:spcPts val="7920"/>
                </a:lnSpc>
              </a:pPr>
              <a:r>
                <a:rPr lang="en-US" sz="6600">
                  <a:solidFill>
                    <a:srgbClr val="260387"/>
                  </a:solidFill>
                  <a:latin typeface="Arial MT Pro"/>
                  <a:ea typeface="Arial MT Pro"/>
                  <a:cs typeface="Arial MT Pro"/>
                  <a:sym typeface="Arial MT Pro"/>
                </a:rPr>
                <a:t>8 Dimensions of NeurotechEU</a:t>
              </a:r>
            </a:p>
          </p:txBody>
        </p:sp>
      </p:grpSp>
      <p:grpSp>
        <p:nvGrpSpPr>
          <p:cNvPr id="7" name="Group 7"/>
          <p:cNvGrpSpPr/>
          <p:nvPr/>
        </p:nvGrpSpPr>
        <p:grpSpPr>
          <a:xfrm>
            <a:off x="13286810" y="9722512"/>
            <a:ext cx="4114800" cy="547688"/>
            <a:chOff x="0" y="0"/>
            <a:chExt cx="5486400" cy="730250"/>
          </a:xfrm>
        </p:grpSpPr>
        <p:sp>
          <p:nvSpPr>
            <p:cNvPr id="8" name="Freeform 8"/>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9" name="TextBox 9"/>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57644"/>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76200"/>
              <a:ext cx="15283536" cy="2492830"/>
            </a:xfrm>
            <a:prstGeom prst="rect">
              <a:avLst/>
            </a:prstGeom>
          </p:spPr>
          <p:txBody>
            <a:bodyPr lIns="0" tIns="0" rIns="0" bIns="0" rtlCol="0" anchor="t"/>
            <a:lstStyle/>
            <a:p>
              <a:pPr algn="l">
                <a:lnSpc>
                  <a:spcPts val="4950"/>
                </a:lnSpc>
              </a:pPr>
              <a:r>
                <a:rPr lang="en-US" sz="4200">
                  <a:solidFill>
                    <a:srgbClr val="5F59FF"/>
                  </a:solidFill>
                  <a:latin typeface="Arial MT Pro"/>
                  <a:ea typeface="Arial MT Pro"/>
                  <a:cs typeface="Arial MT Pro"/>
                  <a:sym typeface="Arial MT Pro"/>
                </a:rPr>
                <a:t>8 Dimensions of NeurotechEU</a:t>
              </a:r>
            </a:p>
          </p:txBody>
        </p:sp>
      </p:grpSp>
      <p:grpSp>
        <p:nvGrpSpPr>
          <p:cNvPr id="6" name="Group 6"/>
          <p:cNvGrpSpPr/>
          <p:nvPr/>
        </p:nvGrpSpPr>
        <p:grpSpPr>
          <a:xfrm>
            <a:off x="767448" y="2757720"/>
            <a:ext cx="10609587" cy="6527007"/>
            <a:chOff x="0" y="0"/>
            <a:chExt cx="14146116" cy="8702676"/>
          </a:xfrm>
        </p:grpSpPr>
        <p:sp>
          <p:nvSpPr>
            <p:cNvPr id="7" name="Freeform 7"/>
            <p:cNvSpPr/>
            <p:nvPr/>
          </p:nvSpPr>
          <p:spPr>
            <a:xfrm>
              <a:off x="0" y="0"/>
              <a:ext cx="14146116" cy="8702676"/>
            </a:xfrm>
            <a:custGeom>
              <a:avLst/>
              <a:gdLst/>
              <a:ahLst/>
              <a:cxnLst/>
              <a:rect l="l" t="t" r="r" b="b"/>
              <a:pathLst>
                <a:path w="14146116" h="8702676">
                  <a:moveTo>
                    <a:pt x="0" y="0"/>
                  </a:moveTo>
                  <a:lnTo>
                    <a:pt x="14146116" y="0"/>
                  </a:lnTo>
                  <a:lnTo>
                    <a:pt x="14146116" y="8702676"/>
                  </a:lnTo>
                  <a:lnTo>
                    <a:pt x="0" y="8702676"/>
                  </a:lnTo>
                  <a:close/>
                </a:path>
              </a:pathLst>
            </a:custGeom>
            <a:solidFill>
              <a:srgbClr val="000000">
                <a:alpha val="0"/>
              </a:srgbClr>
            </a:solidFill>
          </p:spPr>
        </p:sp>
        <p:sp>
          <p:nvSpPr>
            <p:cNvPr id="8" name="TextBox 8"/>
            <p:cNvSpPr txBox="1"/>
            <p:nvPr/>
          </p:nvSpPr>
          <p:spPr>
            <a:xfrm>
              <a:off x="0" y="-19050"/>
              <a:ext cx="14146116" cy="8721726"/>
            </a:xfrm>
            <a:prstGeom prst="rect">
              <a:avLst/>
            </a:prstGeom>
          </p:spPr>
          <p:txBody>
            <a:bodyPr lIns="0" tIns="0" rIns="0" bIns="0" rtlCol="0" anchor="t"/>
            <a:lstStyle/>
            <a:p>
              <a:pPr algn="l">
                <a:lnSpc>
                  <a:spcPts val="3150"/>
                </a:lnSpc>
              </a:pPr>
              <a:r>
                <a:rPr lang="en-US" sz="3000">
                  <a:solidFill>
                    <a:srgbClr val="260288"/>
                  </a:solidFill>
                  <a:latin typeface="Arial MT Pro"/>
                  <a:ea typeface="Arial MT Pro"/>
                  <a:cs typeface="Arial MT Pro"/>
                  <a:sym typeface="Arial MT Pro"/>
                </a:rPr>
                <a:t>The 8 dimensions of NeurotechEU are </a:t>
              </a:r>
              <a:r>
                <a:rPr lang="en-US" sz="3000" b="1">
                  <a:solidFill>
                    <a:srgbClr val="260288"/>
                  </a:solidFill>
                  <a:latin typeface="Arial MT Pro Bold"/>
                  <a:ea typeface="Arial MT Pro Bold"/>
                  <a:cs typeface="Arial MT Pro Bold"/>
                  <a:sym typeface="Arial MT Pro Bold"/>
                </a:rPr>
                <a:t>interdisciplinary fields that aim to understand and influence the brain and behaviour through technology</a:t>
              </a:r>
              <a:r>
                <a:rPr lang="en-US" sz="3000">
                  <a:solidFill>
                    <a:srgbClr val="260288"/>
                  </a:solidFill>
                  <a:latin typeface="Arial MT Pro"/>
                  <a:ea typeface="Arial MT Pro"/>
                  <a:cs typeface="Arial MT Pro"/>
                  <a:sym typeface="Arial MT Pro"/>
                </a:rPr>
                <a:t>. These dimensions support innovation and bridge different disciplines to advance neurotechnology research, education, and application.</a:t>
              </a:r>
            </a:p>
            <a:p>
              <a:pPr algn="l">
                <a:lnSpc>
                  <a:spcPts val="3150"/>
                </a:lnSpc>
              </a:pPr>
              <a:endParaRPr lang="en-US" sz="3000">
                <a:solidFill>
                  <a:srgbClr val="260288"/>
                </a:solidFill>
                <a:latin typeface="Arial MT Pro"/>
                <a:ea typeface="Arial MT Pro"/>
                <a:cs typeface="Arial MT Pro"/>
                <a:sym typeface="Arial MT Pro"/>
              </a:endParaRPr>
            </a:p>
            <a:p>
              <a:pPr algn="l">
                <a:lnSpc>
                  <a:spcPts val="3150"/>
                </a:lnSpc>
              </a:pPr>
              <a:r>
                <a:rPr lang="en-US" sz="3000">
                  <a:solidFill>
                    <a:srgbClr val="260288"/>
                  </a:solidFill>
                  <a:latin typeface="Arial MT Pro"/>
                  <a:ea typeface="Arial MT Pro"/>
                  <a:cs typeface="Arial MT Pro"/>
                  <a:sym typeface="Arial MT Pro"/>
                </a:rPr>
                <a:t>The 8 dimensions of NeurotechEU are:</a:t>
              </a:r>
            </a:p>
            <a:p>
              <a:pPr algn="l">
                <a:lnSpc>
                  <a:spcPts val="3150"/>
                </a:lnSpc>
              </a:pPr>
              <a:endParaRPr lang="en-US" sz="3000">
                <a:solidFill>
                  <a:srgbClr val="260288"/>
                </a:solidFill>
                <a:latin typeface="Arial MT Pro"/>
                <a:ea typeface="Arial MT Pro"/>
                <a:cs typeface="Arial MT Pro"/>
                <a:sym typeface="Arial MT Pro"/>
              </a:endParaRP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Empirical and clinical neuroscience</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Theoretical neuroscience</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Neuromorphic computing</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Neuromorphic control/neurorobotics</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Neuroinformatics</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Neuroprosthetics</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Clinical neurotechnology</a:t>
              </a:r>
            </a:p>
            <a:p>
              <a:pPr marL="542925" lvl="1" indent="-271462" algn="l">
                <a:lnSpc>
                  <a:spcPts val="3150"/>
                </a:lnSpc>
                <a:buAutoNum type="arabicPeriod"/>
              </a:pPr>
              <a:r>
                <a:rPr lang="en-US" sz="3000">
                  <a:solidFill>
                    <a:srgbClr val="260288"/>
                  </a:solidFill>
                  <a:latin typeface="Arial MT Pro"/>
                  <a:ea typeface="Arial MT Pro"/>
                  <a:cs typeface="Arial MT Pro"/>
                  <a:sym typeface="Arial MT Pro"/>
                </a:rPr>
                <a:t>Neurometaphysics</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grpSp>
        <p:nvGrpSpPr>
          <p:cNvPr id="12" name="Group 12"/>
          <p:cNvGrpSpPr/>
          <p:nvPr/>
        </p:nvGrpSpPr>
        <p:grpSpPr>
          <a:xfrm>
            <a:off x="8443308" y="8730729"/>
            <a:ext cx="2933727" cy="600165"/>
            <a:chOff x="0" y="0"/>
            <a:chExt cx="3911636" cy="800220"/>
          </a:xfrm>
        </p:grpSpPr>
        <p:sp>
          <p:nvSpPr>
            <p:cNvPr id="13" name="Freeform 13"/>
            <p:cNvSpPr/>
            <p:nvPr/>
          </p:nvSpPr>
          <p:spPr>
            <a:xfrm>
              <a:off x="0" y="0"/>
              <a:ext cx="3911636" cy="800220"/>
            </a:xfrm>
            <a:custGeom>
              <a:avLst/>
              <a:gdLst/>
              <a:ahLst/>
              <a:cxnLst/>
              <a:rect l="l" t="t" r="r" b="b"/>
              <a:pathLst>
                <a:path w="3911636" h="800220">
                  <a:moveTo>
                    <a:pt x="0" y="0"/>
                  </a:moveTo>
                  <a:lnTo>
                    <a:pt x="3911636" y="0"/>
                  </a:lnTo>
                  <a:lnTo>
                    <a:pt x="3911636" y="800220"/>
                  </a:lnTo>
                  <a:lnTo>
                    <a:pt x="0" y="800220"/>
                  </a:lnTo>
                  <a:close/>
                </a:path>
              </a:pathLst>
            </a:custGeom>
            <a:solidFill>
              <a:srgbClr val="000000">
                <a:alpha val="0"/>
              </a:srgbClr>
            </a:solidFill>
          </p:spPr>
        </p:sp>
        <p:sp>
          <p:nvSpPr>
            <p:cNvPr id="14" name="TextBox 14"/>
            <p:cNvSpPr txBox="1"/>
            <p:nvPr/>
          </p:nvSpPr>
          <p:spPr>
            <a:xfrm>
              <a:off x="0" y="-66675"/>
              <a:ext cx="3911636" cy="866895"/>
            </a:xfrm>
            <a:prstGeom prst="rect">
              <a:avLst/>
            </a:prstGeom>
          </p:spPr>
          <p:txBody>
            <a:bodyPr lIns="0" tIns="0" rIns="0" bIns="0" rtlCol="0" anchor="t"/>
            <a:lstStyle/>
            <a:p>
              <a:pPr algn="l">
                <a:lnSpc>
                  <a:spcPts val="3600"/>
                </a:lnSpc>
              </a:pPr>
              <a:r>
                <a:rPr lang="en-US" sz="3000" u="sng">
                  <a:solidFill>
                    <a:srgbClr val="5F59FF"/>
                  </a:solidFill>
                  <a:latin typeface="Arial MT Pro"/>
                  <a:ea typeface="Arial MT Pro"/>
                  <a:cs typeface="Arial MT Pro"/>
                  <a:sym typeface="Arial MT Pro"/>
                  <a:hlinkClick r:id="rId4" tooltip="https://theneurotech.eu/8-dimensions-neurotechnology"/>
                </a:rPr>
                <a:t>8 Dimensions</a:t>
              </a:r>
            </a:p>
          </p:txBody>
        </p:sp>
      </p:grpSp>
      <p:sp>
        <p:nvSpPr>
          <p:cNvPr id="15" name="Freeform 15" descr="Imagen que contiene Aplicación  Descripción generada automáticamente"/>
          <p:cNvSpPr/>
          <p:nvPr/>
        </p:nvSpPr>
        <p:spPr>
          <a:xfrm>
            <a:off x="12634335" y="2253231"/>
            <a:ext cx="4114800" cy="7031496"/>
          </a:xfrm>
          <a:custGeom>
            <a:avLst/>
            <a:gdLst/>
            <a:ahLst/>
            <a:cxnLst/>
            <a:rect l="l" t="t" r="r" b="b"/>
            <a:pathLst>
              <a:path w="4114800" h="7031496">
                <a:moveTo>
                  <a:pt x="0" y="0"/>
                </a:moveTo>
                <a:lnTo>
                  <a:pt x="4114800" y="0"/>
                </a:lnTo>
                <a:lnTo>
                  <a:pt x="4114800" y="7031496"/>
                </a:lnTo>
                <a:lnTo>
                  <a:pt x="0" y="7031496"/>
                </a:lnTo>
                <a:lnTo>
                  <a:pt x="0" y="0"/>
                </a:lnTo>
                <a:close/>
              </a:path>
            </a:pathLst>
          </a:custGeom>
          <a:blipFill>
            <a:blip r:embed="rId5"/>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8 Dimensions of NeurotechEU</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grpSp>
        <p:nvGrpSpPr>
          <p:cNvPr id="9" name="Group 9"/>
          <p:cNvGrpSpPr/>
          <p:nvPr/>
        </p:nvGrpSpPr>
        <p:grpSpPr>
          <a:xfrm>
            <a:off x="767448" y="2757720"/>
            <a:ext cx="8054819" cy="6527007"/>
            <a:chOff x="0" y="0"/>
            <a:chExt cx="10739758" cy="8702676"/>
          </a:xfrm>
        </p:grpSpPr>
        <p:sp>
          <p:nvSpPr>
            <p:cNvPr id="10" name="Freeform 10"/>
            <p:cNvSpPr/>
            <p:nvPr/>
          </p:nvSpPr>
          <p:spPr>
            <a:xfrm>
              <a:off x="0" y="0"/>
              <a:ext cx="10739758" cy="8702676"/>
            </a:xfrm>
            <a:custGeom>
              <a:avLst/>
              <a:gdLst/>
              <a:ahLst/>
              <a:cxnLst/>
              <a:rect l="l" t="t" r="r" b="b"/>
              <a:pathLst>
                <a:path w="10739758" h="8702676">
                  <a:moveTo>
                    <a:pt x="0" y="0"/>
                  </a:moveTo>
                  <a:lnTo>
                    <a:pt x="10739758" y="0"/>
                  </a:lnTo>
                  <a:lnTo>
                    <a:pt x="10739758" y="8702676"/>
                  </a:lnTo>
                  <a:lnTo>
                    <a:pt x="0" y="8702676"/>
                  </a:lnTo>
                  <a:close/>
                </a:path>
              </a:pathLst>
            </a:custGeom>
            <a:solidFill>
              <a:srgbClr val="000000">
                <a:alpha val="0"/>
              </a:srgbClr>
            </a:solidFill>
          </p:spPr>
        </p:sp>
        <p:sp>
          <p:nvSpPr>
            <p:cNvPr id="11" name="TextBox 11"/>
            <p:cNvSpPr txBox="1"/>
            <p:nvPr/>
          </p:nvSpPr>
          <p:spPr>
            <a:xfrm>
              <a:off x="0" y="-66675"/>
              <a:ext cx="10739758" cy="8769351"/>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Empirical and Clinical Neuroscience</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Focuses on observing and treating brain activity using advanced technology. It improves our ability to diagnose and treat brain disorders.</a:t>
              </a: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p:txBody>
        </p:sp>
      </p:grpSp>
      <p:grpSp>
        <p:nvGrpSpPr>
          <p:cNvPr id="12" name="Group 12"/>
          <p:cNvGrpSpPr/>
          <p:nvPr/>
        </p:nvGrpSpPr>
        <p:grpSpPr>
          <a:xfrm>
            <a:off x="9334326" y="2757720"/>
            <a:ext cx="8056800" cy="6528600"/>
            <a:chOff x="0" y="0"/>
            <a:chExt cx="10742400" cy="8704800"/>
          </a:xfrm>
        </p:grpSpPr>
        <p:sp>
          <p:nvSpPr>
            <p:cNvPr id="13" name="Freeform 13"/>
            <p:cNvSpPr/>
            <p:nvPr/>
          </p:nvSpPr>
          <p:spPr>
            <a:xfrm>
              <a:off x="0" y="0"/>
              <a:ext cx="10742400" cy="8704800"/>
            </a:xfrm>
            <a:custGeom>
              <a:avLst/>
              <a:gdLst/>
              <a:ahLst/>
              <a:cxnLst/>
              <a:rect l="l" t="t" r="r" b="b"/>
              <a:pathLst>
                <a:path w="10742400" h="8704800">
                  <a:moveTo>
                    <a:pt x="0" y="0"/>
                  </a:moveTo>
                  <a:lnTo>
                    <a:pt x="10742400" y="0"/>
                  </a:lnTo>
                  <a:lnTo>
                    <a:pt x="10742400" y="8704800"/>
                  </a:lnTo>
                  <a:lnTo>
                    <a:pt x="0" y="8704800"/>
                  </a:lnTo>
                  <a:close/>
                </a:path>
              </a:pathLst>
            </a:custGeom>
            <a:solidFill>
              <a:srgbClr val="000000">
                <a:alpha val="0"/>
              </a:srgbClr>
            </a:solidFill>
          </p:spPr>
        </p:sp>
        <p:sp>
          <p:nvSpPr>
            <p:cNvPr id="14" name="TextBox 14"/>
            <p:cNvSpPr txBox="1"/>
            <p:nvPr/>
          </p:nvSpPr>
          <p:spPr>
            <a:xfrm>
              <a:off x="0" y="-66675"/>
              <a:ext cx="10742400" cy="8771475"/>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Theoretical Neuroscience</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Develops models to understand how the brain works, guiding the creation of new neurotechnologies.</a:t>
              </a:r>
            </a:p>
          </p:txBody>
        </p:sp>
      </p:grpSp>
      <p:sp>
        <p:nvSpPr>
          <p:cNvPr id="15" name="Freeform 15" descr="Imagen que contiene Aplicación  Descripción generada automáticamente"/>
          <p:cNvSpPr/>
          <p:nvPr/>
        </p:nvSpPr>
        <p:spPr>
          <a:xfrm>
            <a:off x="6764866" y="5987076"/>
            <a:ext cx="1883833" cy="1480524"/>
          </a:xfrm>
          <a:custGeom>
            <a:avLst/>
            <a:gdLst/>
            <a:ahLst/>
            <a:cxnLst/>
            <a:rect l="l" t="t" r="r" b="b"/>
            <a:pathLst>
              <a:path w="1883833" h="1480524">
                <a:moveTo>
                  <a:pt x="0" y="0"/>
                </a:moveTo>
                <a:lnTo>
                  <a:pt x="1883834" y="0"/>
                </a:lnTo>
                <a:lnTo>
                  <a:pt x="1883834" y="1480524"/>
                </a:lnTo>
                <a:lnTo>
                  <a:pt x="0" y="1480524"/>
                </a:lnTo>
                <a:lnTo>
                  <a:pt x="0" y="0"/>
                </a:lnTo>
                <a:close/>
              </a:path>
            </a:pathLst>
          </a:custGeom>
          <a:blipFill>
            <a:blip r:embed="rId4"/>
            <a:stretch>
              <a:fillRect r="-118426" b="-374931"/>
            </a:stretch>
          </a:blipFill>
        </p:spPr>
      </p:sp>
      <p:sp>
        <p:nvSpPr>
          <p:cNvPr id="16" name="Freeform 16" descr="Imagen que contiene Aplicación  Descripción generada automáticamente"/>
          <p:cNvSpPr/>
          <p:nvPr/>
        </p:nvSpPr>
        <p:spPr>
          <a:xfrm>
            <a:off x="15507292" y="5987076"/>
            <a:ext cx="1883833" cy="1480524"/>
          </a:xfrm>
          <a:custGeom>
            <a:avLst/>
            <a:gdLst/>
            <a:ahLst/>
            <a:cxnLst/>
            <a:rect l="l" t="t" r="r" b="b"/>
            <a:pathLst>
              <a:path w="1883833" h="1480524">
                <a:moveTo>
                  <a:pt x="0" y="0"/>
                </a:moveTo>
                <a:lnTo>
                  <a:pt x="1883834" y="0"/>
                </a:lnTo>
                <a:lnTo>
                  <a:pt x="1883834" y="1480524"/>
                </a:lnTo>
                <a:lnTo>
                  <a:pt x="0" y="1480524"/>
                </a:lnTo>
                <a:lnTo>
                  <a:pt x="0" y="0"/>
                </a:lnTo>
                <a:close/>
              </a:path>
            </a:pathLst>
          </a:custGeom>
          <a:blipFill>
            <a:blip r:embed="rId4"/>
            <a:stretch>
              <a:fillRect l="9101" t="-108084" r="-127528" b="-266846"/>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8 Dimensions of NeurotechEU</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grpSp>
        <p:nvGrpSpPr>
          <p:cNvPr id="9" name="Group 9"/>
          <p:cNvGrpSpPr/>
          <p:nvPr/>
        </p:nvGrpSpPr>
        <p:grpSpPr>
          <a:xfrm>
            <a:off x="767448" y="2757720"/>
            <a:ext cx="8054819" cy="6527007"/>
            <a:chOff x="0" y="0"/>
            <a:chExt cx="10739758" cy="8702676"/>
          </a:xfrm>
        </p:grpSpPr>
        <p:sp>
          <p:nvSpPr>
            <p:cNvPr id="10" name="Freeform 10"/>
            <p:cNvSpPr/>
            <p:nvPr/>
          </p:nvSpPr>
          <p:spPr>
            <a:xfrm>
              <a:off x="0" y="0"/>
              <a:ext cx="10739758" cy="8702676"/>
            </a:xfrm>
            <a:custGeom>
              <a:avLst/>
              <a:gdLst/>
              <a:ahLst/>
              <a:cxnLst/>
              <a:rect l="l" t="t" r="r" b="b"/>
              <a:pathLst>
                <a:path w="10739758" h="8702676">
                  <a:moveTo>
                    <a:pt x="0" y="0"/>
                  </a:moveTo>
                  <a:lnTo>
                    <a:pt x="10739758" y="0"/>
                  </a:lnTo>
                  <a:lnTo>
                    <a:pt x="10739758" y="8702676"/>
                  </a:lnTo>
                  <a:lnTo>
                    <a:pt x="0" y="8702676"/>
                  </a:lnTo>
                  <a:close/>
                </a:path>
              </a:pathLst>
            </a:custGeom>
            <a:solidFill>
              <a:srgbClr val="000000">
                <a:alpha val="0"/>
              </a:srgbClr>
            </a:solidFill>
          </p:spPr>
        </p:sp>
        <p:sp>
          <p:nvSpPr>
            <p:cNvPr id="11" name="TextBox 11"/>
            <p:cNvSpPr txBox="1"/>
            <p:nvPr/>
          </p:nvSpPr>
          <p:spPr>
            <a:xfrm>
              <a:off x="0" y="-66675"/>
              <a:ext cx="10739758" cy="8769351"/>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Neuromorphic Computing</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Builds computer systems that mimic how the brain processes information, leading to more efficient and powerful technology.</a:t>
              </a: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p:txBody>
        </p:sp>
      </p:grpSp>
      <p:grpSp>
        <p:nvGrpSpPr>
          <p:cNvPr id="12" name="Group 12"/>
          <p:cNvGrpSpPr/>
          <p:nvPr/>
        </p:nvGrpSpPr>
        <p:grpSpPr>
          <a:xfrm>
            <a:off x="9334326" y="2757720"/>
            <a:ext cx="8056800" cy="6528600"/>
            <a:chOff x="0" y="0"/>
            <a:chExt cx="10742400" cy="8704800"/>
          </a:xfrm>
        </p:grpSpPr>
        <p:sp>
          <p:nvSpPr>
            <p:cNvPr id="13" name="Freeform 13"/>
            <p:cNvSpPr/>
            <p:nvPr/>
          </p:nvSpPr>
          <p:spPr>
            <a:xfrm>
              <a:off x="0" y="0"/>
              <a:ext cx="10742400" cy="8704800"/>
            </a:xfrm>
            <a:custGeom>
              <a:avLst/>
              <a:gdLst/>
              <a:ahLst/>
              <a:cxnLst/>
              <a:rect l="l" t="t" r="r" b="b"/>
              <a:pathLst>
                <a:path w="10742400" h="8704800">
                  <a:moveTo>
                    <a:pt x="0" y="0"/>
                  </a:moveTo>
                  <a:lnTo>
                    <a:pt x="10742400" y="0"/>
                  </a:lnTo>
                  <a:lnTo>
                    <a:pt x="10742400" y="8704800"/>
                  </a:lnTo>
                  <a:lnTo>
                    <a:pt x="0" y="8704800"/>
                  </a:lnTo>
                  <a:close/>
                </a:path>
              </a:pathLst>
            </a:custGeom>
            <a:solidFill>
              <a:srgbClr val="000000">
                <a:alpha val="0"/>
              </a:srgbClr>
            </a:solidFill>
          </p:spPr>
        </p:sp>
        <p:sp>
          <p:nvSpPr>
            <p:cNvPr id="14" name="TextBox 14"/>
            <p:cNvSpPr txBox="1"/>
            <p:nvPr/>
          </p:nvSpPr>
          <p:spPr>
            <a:xfrm>
              <a:off x="0" y="-66675"/>
              <a:ext cx="10742400" cy="8771475"/>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Neurorobotics</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Combines brain-like computing with robotics to create more adaptive and responsive robots.</a:t>
              </a:r>
            </a:p>
          </p:txBody>
        </p:sp>
      </p:grpSp>
      <p:sp>
        <p:nvSpPr>
          <p:cNvPr id="15" name="Freeform 15" descr="Imagen que contiene Aplicación  Descripción generada automáticamente"/>
          <p:cNvSpPr/>
          <p:nvPr/>
        </p:nvSpPr>
        <p:spPr>
          <a:xfrm>
            <a:off x="6764866" y="5987076"/>
            <a:ext cx="1883833" cy="1480524"/>
          </a:xfrm>
          <a:custGeom>
            <a:avLst/>
            <a:gdLst/>
            <a:ahLst/>
            <a:cxnLst/>
            <a:rect l="l" t="t" r="r" b="b"/>
            <a:pathLst>
              <a:path w="1883833" h="1480524">
                <a:moveTo>
                  <a:pt x="0" y="0"/>
                </a:moveTo>
                <a:lnTo>
                  <a:pt x="1883834" y="0"/>
                </a:lnTo>
                <a:lnTo>
                  <a:pt x="1883834" y="1480524"/>
                </a:lnTo>
                <a:lnTo>
                  <a:pt x="0" y="1480524"/>
                </a:lnTo>
                <a:lnTo>
                  <a:pt x="0" y="0"/>
                </a:lnTo>
                <a:close/>
              </a:path>
            </a:pathLst>
          </a:custGeom>
          <a:blipFill>
            <a:blip r:embed="rId4"/>
            <a:stretch>
              <a:fillRect l="4975" t="-228546" r="-123402" b="-146385"/>
            </a:stretch>
          </a:blipFill>
        </p:spPr>
      </p:sp>
      <p:sp>
        <p:nvSpPr>
          <p:cNvPr id="16" name="Freeform 16" descr="Imagen que contiene Aplicación  Descripción generada automáticamente"/>
          <p:cNvSpPr/>
          <p:nvPr/>
        </p:nvSpPr>
        <p:spPr>
          <a:xfrm>
            <a:off x="15337989" y="5653377"/>
            <a:ext cx="1883833" cy="1814223"/>
          </a:xfrm>
          <a:custGeom>
            <a:avLst/>
            <a:gdLst/>
            <a:ahLst/>
            <a:cxnLst/>
            <a:rect l="l" t="t" r="r" b="b"/>
            <a:pathLst>
              <a:path w="1883833" h="1814223">
                <a:moveTo>
                  <a:pt x="0" y="0"/>
                </a:moveTo>
                <a:lnTo>
                  <a:pt x="1883833" y="0"/>
                </a:lnTo>
                <a:lnTo>
                  <a:pt x="1883833" y="1814223"/>
                </a:lnTo>
                <a:lnTo>
                  <a:pt x="0" y="1814223"/>
                </a:lnTo>
                <a:lnTo>
                  <a:pt x="0" y="0"/>
                </a:lnTo>
                <a:close/>
              </a:path>
            </a:pathLst>
          </a:custGeom>
          <a:blipFill>
            <a:blip r:embed="rId4"/>
            <a:stretch>
              <a:fillRect l="6644" t="-287573" r="-125070" b="-2"/>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8 Dimensions of NeurotechEU</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grpSp>
        <p:nvGrpSpPr>
          <p:cNvPr id="9" name="Group 9"/>
          <p:cNvGrpSpPr/>
          <p:nvPr/>
        </p:nvGrpSpPr>
        <p:grpSpPr>
          <a:xfrm>
            <a:off x="767448" y="2757720"/>
            <a:ext cx="8054819" cy="6527007"/>
            <a:chOff x="0" y="0"/>
            <a:chExt cx="10739758" cy="8702676"/>
          </a:xfrm>
        </p:grpSpPr>
        <p:sp>
          <p:nvSpPr>
            <p:cNvPr id="10" name="Freeform 10"/>
            <p:cNvSpPr/>
            <p:nvPr/>
          </p:nvSpPr>
          <p:spPr>
            <a:xfrm>
              <a:off x="0" y="0"/>
              <a:ext cx="10739758" cy="8702676"/>
            </a:xfrm>
            <a:custGeom>
              <a:avLst/>
              <a:gdLst/>
              <a:ahLst/>
              <a:cxnLst/>
              <a:rect l="l" t="t" r="r" b="b"/>
              <a:pathLst>
                <a:path w="10739758" h="8702676">
                  <a:moveTo>
                    <a:pt x="0" y="0"/>
                  </a:moveTo>
                  <a:lnTo>
                    <a:pt x="10739758" y="0"/>
                  </a:lnTo>
                  <a:lnTo>
                    <a:pt x="10739758" y="8702676"/>
                  </a:lnTo>
                  <a:lnTo>
                    <a:pt x="0" y="8702676"/>
                  </a:lnTo>
                  <a:close/>
                </a:path>
              </a:pathLst>
            </a:custGeom>
            <a:solidFill>
              <a:srgbClr val="000000">
                <a:alpha val="0"/>
              </a:srgbClr>
            </a:solidFill>
          </p:spPr>
        </p:sp>
        <p:sp>
          <p:nvSpPr>
            <p:cNvPr id="11" name="TextBox 11"/>
            <p:cNvSpPr txBox="1"/>
            <p:nvPr/>
          </p:nvSpPr>
          <p:spPr>
            <a:xfrm>
              <a:off x="0" y="-66675"/>
              <a:ext cx="10739758" cy="8769351"/>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Neuroinformatics</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Creates tools to analyze brain data and develop integrated systems for brain research and treatment.</a:t>
              </a: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p:txBody>
        </p:sp>
      </p:grpSp>
      <p:grpSp>
        <p:nvGrpSpPr>
          <p:cNvPr id="12" name="Group 12"/>
          <p:cNvGrpSpPr/>
          <p:nvPr/>
        </p:nvGrpSpPr>
        <p:grpSpPr>
          <a:xfrm>
            <a:off x="9334326" y="2757720"/>
            <a:ext cx="8056800" cy="6528600"/>
            <a:chOff x="0" y="0"/>
            <a:chExt cx="10742400" cy="8704800"/>
          </a:xfrm>
        </p:grpSpPr>
        <p:sp>
          <p:nvSpPr>
            <p:cNvPr id="13" name="Freeform 13"/>
            <p:cNvSpPr/>
            <p:nvPr/>
          </p:nvSpPr>
          <p:spPr>
            <a:xfrm>
              <a:off x="0" y="0"/>
              <a:ext cx="10742400" cy="8704800"/>
            </a:xfrm>
            <a:custGeom>
              <a:avLst/>
              <a:gdLst/>
              <a:ahLst/>
              <a:cxnLst/>
              <a:rect l="l" t="t" r="r" b="b"/>
              <a:pathLst>
                <a:path w="10742400" h="8704800">
                  <a:moveTo>
                    <a:pt x="0" y="0"/>
                  </a:moveTo>
                  <a:lnTo>
                    <a:pt x="10742400" y="0"/>
                  </a:lnTo>
                  <a:lnTo>
                    <a:pt x="10742400" y="8704800"/>
                  </a:lnTo>
                  <a:lnTo>
                    <a:pt x="0" y="8704800"/>
                  </a:lnTo>
                  <a:close/>
                </a:path>
              </a:pathLst>
            </a:custGeom>
            <a:solidFill>
              <a:srgbClr val="000000">
                <a:alpha val="0"/>
              </a:srgbClr>
            </a:solidFill>
          </p:spPr>
        </p:sp>
        <p:sp>
          <p:nvSpPr>
            <p:cNvPr id="14" name="TextBox 14"/>
            <p:cNvSpPr txBox="1"/>
            <p:nvPr/>
          </p:nvSpPr>
          <p:spPr>
            <a:xfrm>
              <a:off x="0" y="-66675"/>
              <a:ext cx="10742400" cy="8771475"/>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Neuroprosthetics</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Develops devices that interface with the brain to restore or enhance bodily functions.</a:t>
              </a:r>
            </a:p>
          </p:txBody>
        </p:sp>
      </p:grpSp>
      <p:sp>
        <p:nvSpPr>
          <p:cNvPr id="15" name="Freeform 15" descr="Imagen que contiene Aplicación  Descripción generada automáticamente"/>
          <p:cNvSpPr/>
          <p:nvPr/>
        </p:nvSpPr>
        <p:spPr>
          <a:xfrm>
            <a:off x="6764866" y="5987076"/>
            <a:ext cx="1883833" cy="1480524"/>
          </a:xfrm>
          <a:custGeom>
            <a:avLst/>
            <a:gdLst/>
            <a:ahLst/>
            <a:cxnLst/>
            <a:rect l="l" t="t" r="r" b="b"/>
            <a:pathLst>
              <a:path w="1883833" h="1480524">
                <a:moveTo>
                  <a:pt x="0" y="0"/>
                </a:moveTo>
                <a:lnTo>
                  <a:pt x="1883834" y="0"/>
                </a:lnTo>
                <a:lnTo>
                  <a:pt x="1883834" y="1480524"/>
                </a:lnTo>
                <a:lnTo>
                  <a:pt x="0" y="1480524"/>
                </a:lnTo>
                <a:lnTo>
                  <a:pt x="0" y="0"/>
                </a:lnTo>
                <a:close/>
              </a:path>
            </a:pathLst>
          </a:custGeom>
          <a:blipFill>
            <a:blip r:embed="rId4"/>
            <a:stretch>
              <a:fillRect l="-123338" t="2308" r="4912" b="-377240"/>
            </a:stretch>
          </a:blipFill>
        </p:spPr>
      </p:sp>
      <p:sp>
        <p:nvSpPr>
          <p:cNvPr id="16" name="Freeform 16" descr="Imagen que contiene Aplicación  Descripción generada automáticamente"/>
          <p:cNvSpPr/>
          <p:nvPr/>
        </p:nvSpPr>
        <p:spPr>
          <a:xfrm>
            <a:off x="15268152" y="6021224"/>
            <a:ext cx="1883833" cy="1480524"/>
          </a:xfrm>
          <a:custGeom>
            <a:avLst/>
            <a:gdLst/>
            <a:ahLst/>
            <a:cxnLst/>
            <a:rect l="l" t="t" r="r" b="b"/>
            <a:pathLst>
              <a:path w="1883833" h="1480524">
                <a:moveTo>
                  <a:pt x="0" y="0"/>
                </a:moveTo>
                <a:lnTo>
                  <a:pt x="1883834" y="0"/>
                </a:lnTo>
                <a:lnTo>
                  <a:pt x="1883834" y="1480524"/>
                </a:lnTo>
                <a:lnTo>
                  <a:pt x="0" y="1480524"/>
                </a:lnTo>
                <a:lnTo>
                  <a:pt x="0" y="0"/>
                </a:lnTo>
                <a:close/>
              </a:path>
            </a:pathLst>
          </a:custGeom>
          <a:blipFill>
            <a:blip r:embed="rId4"/>
            <a:stretch>
              <a:fillRect l="-126080" t="-114149" r="7653" b="-260781"/>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8 Dimensions of NeurotechEU</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grpSp>
        <p:nvGrpSpPr>
          <p:cNvPr id="9" name="Group 9"/>
          <p:cNvGrpSpPr/>
          <p:nvPr/>
        </p:nvGrpSpPr>
        <p:grpSpPr>
          <a:xfrm>
            <a:off x="767448" y="2757720"/>
            <a:ext cx="8054819" cy="6527007"/>
            <a:chOff x="0" y="0"/>
            <a:chExt cx="10739758" cy="8702676"/>
          </a:xfrm>
        </p:grpSpPr>
        <p:sp>
          <p:nvSpPr>
            <p:cNvPr id="10" name="Freeform 10"/>
            <p:cNvSpPr/>
            <p:nvPr/>
          </p:nvSpPr>
          <p:spPr>
            <a:xfrm>
              <a:off x="0" y="0"/>
              <a:ext cx="10739758" cy="8702676"/>
            </a:xfrm>
            <a:custGeom>
              <a:avLst/>
              <a:gdLst/>
              <a:ahLst/>
              <a:cxnLst/>
              <a:rect l="l" t="t" r="r" b="b"/>
              <a:pathLst>
                <a:path w="10739758" h="8702676">
                  <a:moveTo>
                    <a:pt x="0" y="0"/>
                  </a:moveTo>
                  <a:lnTo>
                    <a:pt x="10739758" y="0"/>
                  </a:lnTo>
                  <a:lnTo>
                    <a:pt x="10739758" y="8702676"/>
                  </a:lnTo>
                  <a:lnTo>
                    <a:pt x="0" y="8702676"/>
                  </a:lnTo>
                  <a:close/>
                </a:path>
              </a:pathLst>
            </a:custGeom>
            <a:solidFill>
              <a:srgbClr val="000000">
                <a:alpha val="0"/>
              </a:srgbClr>
            </a:solidFill>
          </p:spPr>
        </p:sp>
        <p:sp>
          <p:nvSpPr>
            <p:cNvPr id="11" name="TextBox 11"/>
            <p:cNvSpPr txBox="1"/>
            <p:nvPr/>
          </p:nvSpPr>
          <p:spPr>
            <a:xfrm>
              <a:off x="0" y="-66675"/>
              <a:ext cx="10739758" cy="8769351"/>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Clinical Technology</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Integrates brain monitoring and treatment systems into healthcare for personalized patient care.</a:t>
              </a: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endParaRPr lang="en-US" sz="3000">
                <a:solidFill>
                  <a:srgbClr val="260387"/>
                </a:solidFill>
                <a:latin typeface="Arial MT Pro"/>
                <a:ea typeface="Arial MT Pro"/>
                <a:cs typeface="Arial MT Pro"/>
                <a:sym typeface="Arial MT Pro"/>
              </a:endParaRPr>
            </a:p>
          </p:txBody>
        </p:sp>
      </p:grpSp>
      <p:grpSp>
        <p:nvGrpSpPr>
          <p:cNvPr id="12" name="Group 12"/>
          <p:cNvGrpSpPr/>
          <p:nvPr/>
        </p:nvGrpSpPr>
        <p:grpSpPr>
          <a:xfrm>
            <a:off x="9334326" y="2757720"/>
            <a:ext cx="8056800" cy="6528600"/>
            <a:chOff x="0" y="0"/>
            <a:chExt cx="10742400" cy="8704800"/>
          </a:xfrm>
        </p:grpSpPr>
        <p:sp>
          <p:nvSpPr>
            <p:cNvPr id="13" name="Freeform 13"/>
            <p:cNvSpPr/>
            <p:nvPr/>
          </p:nvSpPr>
          <p:spPr>
            <a:xfrm>
              <a:off x="0" y="0"/>
              <a:ext cx="10742400" cy="8704800"/>
            </a:xfrm>
            <a:custGeom>
              <a:avLst/>
              <a:gdLst/>
              <a:ahLst/>
              <a:cxnLst/>
              <a:rect l="l" t="t" r="r" b="b"/>
              <a:pathLst>
                <a:path w="10742400" h="8704800">
                  <a:moveTo>
                    <a:pt x="0" y="0"/>
                  </a:moveTo>
                  <a:lnTo>
                    <a:pt x="10742400" y="0"/>
                  </a:lnTo>
                  <a:lnTo>
                    <a:pt x="10742400" y="8704800"/>
                  </a:lnTo>
                  <a:lnTo>
                    <a:pt x="0" y="8704800"/>
                  </a:lnTo>
                  <a:close/>
                </a:path>
              </a:pathLst>
            </a:custGeom>
            <a:solidFill>
              <a:srgbClr val="000000">
                <a:alpha val="0"/>
              </a:srgbClr>
            </a:solidFill>
          </p:spPr>
        </p:sp>
        <p:sp>
          <p:nvSpPr>
            <p:cNvPr id="14" name="TextBox 14"/>
            <p:cNvSpPr txBox="1"/>
            <p:nvPr/>
          </p:nvSpPr>
          <p:spPr>
            <a:xfrm>
              <a:off x="0" y="-66675"/>
              <a:ext cx="10742400" cy="8771475"/>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Neurometaphysics</a:t>
              </a:r>
            </a:p>
            <a:p>
              <a:pPr algn="l">
                <a:lnSpc>
                  <a:spcPts val="3600"/>
                </a:lnSpc>
              </a:pPr>
              <a:endParaRPr lang="en-US" sz="3000" b="1">
                <a:solidFill>
                  <a:srgbClr val="5F59FF"/>
                </a:solidFill>
                <a:latin typeface="Arial MT Pro Bold"/>
                <a:ea typeface="Arial MT Pro Bold"/>
                <a:cs typeface="Arial MT Pro Bold"/>
                <a:sym typeface="Arial MT Pro Bold"/>
              </a:endParaRPr>
            </a:p>
            <a:p>
              <a:pPr algn="l">
                <a:lnSpc>
                  <a:spcPts val="3600"/>
                </a:lnSpc>
              </a:pPr>
              <a:r>
                <a:rPr lang="en-US" sz="3000">
                  <a:solidFill>
                    <a:srgbClr val="260387"/>
                  </a:solidFill>
                  <a:latin typeface="Arial MT Pro"/>
                  <a:ea typeface="Arial MT Pro"/>
                  <a:cs typeface="Arial MT Pro"/>
                  <a:sym typeface="Arial MT Pro"/>
                </a:rPr>
                <a:t>Examines the ethical, legal, and philosophical issues of neurotechnology, ensuring responsible use.</a:t>
              </a:r>
            </a:p>
          </p:txBody>
        </p:sp>
      </p:grpSp>
      <p:sp>
        <p:nvSpPr>
          <p:cNvPr id="15" name="Freeform 15" descr="Imagen que contiene Aplicación  Descripción generada automáticamente"/>
          <p:cNvSpPr/>
          <p:nvPr/>
        </p:nvSpPr>
        <p:spPr>
          <a:xfrm>
            <a:off x="6764866" y="5796501"/>
            <a:ext cx="1883833" cy="1671099"/>
          </a:xfrm>
          <a:custGeom>
            <a:avLst/>
            <a:gdLst/>
            <a:ahLst/>
            <a:cxnLst/>
            <a:rect l="l" t="t" r="r" b="b"/>
            <a:pathLst>
              <a:path w="1883833" h="1671099">
                <a:moveTo>
                  <a:pt x="0" y="0"/>
                </a:moveTo>
                <a:lnTo>
                  <a:pt x="1883834" y="0"/>
                </a:lnTo>
                <a:lnTo>
                  <a:pt x="1883834" y="1671099"/>
                </a:lnTo>
                <a:lnTo>
                  <a:pt x="0" y="1671099"/>
                </a:lnTo>
                <a:lnTo>
                  <a:pt x="0" y="0"/>
                </a:lnTo>
                <a:close/>
              </a:path>
            </a:pathLst>
          </a:custGeom>
          <a:blipFill>
            <a:blip r:embed="rId4"/>
            <a:stretch>
              <a:fillRect l="-123338" t="-196932" r="4912" b="-123836"/>
            </a:stretch>
          </a:blipFill>
        </p:spPr>
      </p:sp>
      <p:sp>
        <p:nvSpPr>
          <p:cNvPr id="16" name="Freeform 16" descr="Imagen que contiene Aplicación  Descripción generada automáticamente"/>
          <p:cNvSpPr/>
          <p:nvPr/>
        </p:nvSpPr>
        <p:spPr>
          <a:xfrm>
            <a:off x="14797670" y="5629524"/>
            <a:ext cx="1883833" cy="1838076"/>
          </a:xfrm>
          <a:custGeom>
            <a:avLst/>
            <a:gdLst/>
            <a:ahLst/>
            <a:cxnLst/>
            <a:rect l="l" t="t" r="r" b="b"/>
            <a:pathLst>
              <a:path w="1883833" h="1838076">
                <a:moveTo>
                  <a:pt x="0" y="0"/>
                </a:moveTo>
                <a:lnTo>
                  <a:pt x="1883833" y="0"/>
                </a:lnTo>
                <a:lnTo>
                  <a:pt x="1883833" y="1838076"/>
                </a:lnTo>
                <a:lnTo>
                  <a:pt x="0" y="1838076"/>
                </a:lnTo>
                <a:lnTo>
                  <a:pt x="0" y="0"/>
                </a:lnTo>
                <a:close/>
              </a:path>
            </a:pathLst>
          </a:custGeom>
          <a:blipFill>
            <a:blip r:embed="rId4"/>
            <a:stretch>
              <a:fillRect l="-126080" t="-283309" r="7653" b="763"/>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F3E6"/>
        </a:solidFill>
        <a:effectLst/>
      </p:bgPr>
    </p:bg>
    <p:spTree>
      <p:nvGrpSpPr>
        <p:cNvPr id="1" name=""/>
        <p:cNvGrpSpPr/>
        <p:nvPr/>
      </p:nvGrpSpPr>
      <p:grpSpPr>
        <a:xfrm>
          <a:off x="0" y="0"/>
          <a:ext cx="0" cy="0"/>
          <a:chOff x="0" y="0"/>
          <a:chExt cx="0" cy="0"/>
        </a:xfrm>
      </p:grpSpPr>
      <p:sp>
        <p:nvSpPr>
          <p:cNvPr id="2" name="Freeform 2" descr="A blurry image of a diamond shaped object  Description automatically generated"/>
          <p:cNvSpPr/>
          <p:nvPr/>
        </p:nvSpPr>
        <p:spPr>
          <a:xfrm>
            <a:off x="-327546" y="-184245"/>
            <a:ext cx="18615546" cy="10471245"/>
          </a:xfrm>
          <a:custGeom>
            <a:avLst/>
            <a:gdLst/>
            <a:ahLst/>
            <a:cxnLst/>
            <a:rect l="l" t="t" r="r" b="b"/>
            <a:pathLst>
              <a:path w="18615546" h="10471245">
                <a:moveTo>
                  <a:pt x="0" y="0"/>
                </a:moveTo>
                <a:lnTo>
                  <a:pt x="18615546" y="0"/>
                </a:lnTo>
                <a:lnTo>
                  <a:pt x="18615546" y="10471245"/>
                </a:lnTo>
                <a:lnTo>
                  <a:pt x="0" y="10471245"/>
                </a:lnTo>
                <a:lnTo>
                  <a:pt x="0" y="0"/>
                </a:lnTo>
                <a:close/>
              </a:path>
            </a:pathLst>
          </a:custGeom>
          <a:blipFill>
            <a:blip r:embed="rId2"/>
            <a:stretch>
              <a:fillRect/>
            </a:stretch>
          </a:blipFill>
        </p:spPr>
      </p:sp>
      <p:sp>
        <p:nvSpPr>
          <p:cNvPr id="3" name="Freeform 3"/>
          <p:cNvSpPr/>
          <p:nvPr/>
        </p:nvSpPr>
        <p:spPr>
          <a:xfrm>
            <a:off x="490162" y="326847"/>
            <a:ext cx="4654800" cy="1620000"/>
          </a:xfrm>
          <a:custGeom>
            <a:avLst/>
            <a:gdLst/>
            <a:ahLst/>
            <a:cxnLst/>
            <a:rect l="l" t="t" r="r" b="b"/>
            <a:pathLst>
              <a:path w="4654800" h="1620000">
                <a:moveTo>
                  <a:pt x="0" y="0"/>
                </a:moveTo>
                <a:lnTo>
                  <a:pt x="4654800" y="0"/>
                </a:lnTo>
                <a:lnTo>
                  <a:pt x="4654800"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765746" y="3377250"/>
            <a:ext cx="11627644" cy="3918276"/>
            <a:chOff x="0" y="0"/>
            <a:chExt cx="15503526" cy="5224368"/>
          </a:xfrm>
        </p:grpSpPr>
        <p:sp>
          <p:nvSpPr>
            <p:cNvPr id="5" name="Freeform 5"/>
            <p:cNvSpPr/>
            <p:nvPr/>
          </p:nvSpPr>
          <p:spPr>
            <a:xfrm>
              <a:off x="0" y="0"/>
              <a:ext cx="15503527" cy="5224368"/>
            </a:xfrm>
            <a:custGeom>
              <a:avLst/>
              <a:gdLst/>
              <a:ahLst/>
              <a:cxnLst/>
              <a:rect l="l" t="t" r="r" b="b"/>
              <a:pathLst>
                <a:path w="15503527" h="5224368">
                  <a:moveTo>
                    <a:pt x="0" y="0"/>
                  </a:moveTo>
                  <a:lnTo>
                    <a:pt x="15503527" y="0"/>
                  </a:lnTo>
                  <a:lnTo>
                    <a:pt x="15503527" y="5224368"/>
                  </a:lnTo>
                  <a:lnTo>
                    <a:pt x="0" y="5224368"/>
                  </a:lnTo>
                  <a:close/>
                </a:path>
              </a:pathLst>
            </a:custGeom>
            <a:solidFill>
              <a:srgbClr val="000000">
                <a:alpha val="0"/>
              </a:srgbClr>
            </a:solidFill>
          </p:spPr>
        </p:sp>
        <p:sp>
          <p:nvSpPr>
            <p:cNvPr id="6" name="TextBox 6"/>
            <p:cNvSpPr txBox="1"/>
            <p:nvPr/>
          </p:nvSpPr>
          <p:spPr>
            <a:xfrm>
              <a:off x="0" y="-133350"/>
              <a:ext cx="15503526" cy="5357718"/>
            </a:xfrm>
            <a:prstGeom prst="rect">
              <a:avLst/>
            </a:prstGeom>
          </p:spPr>
          <p:txBody>
            <a:bodyPr lIns="0" tIns="0" rIns="0" bIns="0" rtlCol="0" anchor="t"/>
            <a:lstStyle/>
            <a:p>
              <a:pPr algn="l">
                <a:lnSpc>
                  <a:spcPts val="7920"/>
                </a:lnSpc>
              </a:pPr>
              <a:r>
                <a:rPr lang="en-US" sz="6600">
                  <a:solidFill>
                    <a:srgbClr val="260387"/>
                  </a:solidFill>
                  <a:latin typeface="Arial MT Pro"/>
                  <a:ea typeface="Arial MT Pro"/>
                  <a:cs typeface="Arial MT Pro"/>
                  <a:sym typeface="Arial MT Pro"/>
                </a:rPr>
                <a:t>NeurotechEU offer</a:t>
              </a:r>
            </a:p>
          </p:txBody>
        </p:sp>
      </p:grpSp>
      <p:grpSp>
        <p:nvGrpSpPr>
          <p:cNvPr id="7" name="Group 7"/>
          <p:cNvGrpSpPr/>
          <p:nvPr/>
        </p:nvGrpSpPr>
        <p:grpSpPr>
          <a:xfrm>
            <a:off x="13286810" y="9722512"/>
            <a:ext cx="4114800" cy="547688"/>
            <a:chOff x="0" y="0"/>
            <a:chExt cx="5486400" cy="730250"/>
          </a:xfrm>
        </p:grpSpPr>
        <p:sp>
          <p:nvSpPr>
            <p:cNvPr id="8" name="Freeform 8"/>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9" name="TextBox 9"/>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NeurotechEU offer to </a:t>
              </a:r>
              <a:r>
                <a:rPr lang="en-US" sz="4200" b="1">
                  <a:solidFill>
                    <a:srgbClr val="5F59FF"/>
                  </a:solidFill>
                  <a:latin typeface="Arial MT Pro Bold"/>
                  <a:ea typeface="Arial MT Pro Bold"/>
                  <a:cs typeface="Arial MT Pro Bold"/>
                  <a:sym typeface="Arial MT Pro Bold"/>
                </a:rPr>
                <a:t>Society</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28575"/>
              <a:ext cx="10368000" cy="8731251"/>
            </a:xfrm>
            <a:prstGeom prst="rect">
              <a:avLst/>
            </a:prstGeom>
          </p:spPr>
          <p:txBody>
            <a:bodyPr lIns="0" tIns="0" rIns="0" bIns="0" rtlCol="0" anchor="t"/>
            <a:lstStyle/>
            <a:p>
              <a:pPr algn="l">
                <a:lnSpc>
                  <a:spcPts val="3240"/>
                </a:lnSpc>
              </a:pPr>
              <a:r>
                <a:rPr lang="en-US" sz="3000">
                  <a:solidFill>
                    <a:srgbClr val="260387"/>
                  </a:solidFill>
                  <a:latin typeface="Arial MT Pro"/>
                  <a:ea typeface="Arial MT Pro"/>
                  <a:cs typeface="Arial MT Pro"/>
                  <a:sym typeface="Arial MT Pro"/>
                </a:rPr>
                <a:t>NeurotechEU aims to develop new technologies and treatments that improve brain health and tackle neurological conditions. It leads to: </a:t>
              </a:r>
            </a:p>
            <a:p>
              <a:pPr algn="l">
                <a:lnSpc>
                  <a:spcPts val="3240"/>
                </a:lnSpc>
              </a:pPr>
              <a:endParaRPr lang="en-US" sz="3000">
                <a:solidFill>
                  <a:srgbClr val="260387"/>
                </a:solidFill>
                <a:latin typeface="Arial MT Pro"/>
                <a:ea typeface="Arial MT Pro"/>
                <a:cs typeface="Arial MT Pro"/>
                <a:sym typeface="Arial MT Pro"/>
              </a:endParaRP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Improved diagnostics and therapies</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Enhanced quality of life</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Ethical and responsible innovation</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Boosted research innovation: A stronger European presence in cutting-edge neurotechnology education, research and innovation.</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Stronger health systems</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Economic and social benefits</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
        <p:nvSpPr>
          <p:cNvPr id="12" name="Freeform 12" descr="Imagen que contiene persona, béisbol, hombre, jugador  Descripción generada automáticamente"/>
          <p:cNvSpPr/>
          <p:nvPr/>
        </p:nvSpPr>
        <p:spPr>
          <a:xfrm>
            <a:off x="9177338" y="0"/>
            <a:ext cx="9110662" cy="9284727"/>
          </a:xfrm>
          <a:custGeom>
            <a:avLst/>
            <a:gdLst/>
            <a:ahLst/>
            <a:cxnLst/>
            <a:rect l="l" t="t" r="r" b="b"/>
            <a:pathLst>
              <a:path w="9110662" h="9284727">
                <a:moveTo>
                  <a:pt x="0" y="0"/>
                </a:moveTo>
                <a:lnTo>
                  <a:pt x="9110662" y="0"/>
                </a:lnTo>
                <a:lnTo>
                  <a:pt x="9110662" y="9284727"/>
                </a:lnTo>
                <a:lnTo>
                  <a:pt x="0" y="9284727"/>
                </a:lnTo>
                <a:lnTo>
                  <a:pt x="0" y="0"/>
                </a:lnTo>
                <a:close/>
              </a:path>
            </a:pathLst>
          </a:custGeom>
          <a:blipFill>
            <a:blip r:embed="rId4"/>
            <a:stretch>
              <a:fillRect l="-1163" r="-1165"/>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NeurotechEU offer to </a:t>
              </a:r>
              <a:r>
                <a:rPr lang="en-US" sz="4200" b="1">
                  <a:solidFill>
                    <a:srgbClr val="5F59FF"/>
                  </a:solidFill>
                  <a:latin typeface="Arial MT Pro Bold"/>
                  <a:ea typeface="Arial MT Pro Bold"/>
                  <a:cs typeface="Arial MT Pro Bold"/>
                  <a:sym typeface="Arial MT Pro Bold"/>
                </a:rPr>
                <a:t>Students</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9525"/>
              <a:ext cx="10368000" cy="8693151"/>
            </a:xfrm>
            <a:prstGeom prst="rect">
              <a:avLst/>
            </a:prstGeom>
          </p:spPr>
          <p:txBody>
            <a:bodyPr lIns="0" tIns="0" rIns="0" bIns="0" rtlCol="0" anchor="t"/>
            <a:lstStyle/>
            <a:p>
              <a:pPr algn="l">
                <a:lnSpc>
                  <a:spcPts val="2664"/>
                </a:lnSpc>
              </a:pPr>
              <a:r>
                <a:rPr lang="en-US" sz="2775">
                  <a:solidFill>
                    <a:srgbClr val="260387"/>
                  </a:solidFill>
                  <a:latin typeface="Arial MT Pro"/>
                  <a:ea typeface="Arial MT Pro"/>
                  <a:cs typeface="Arial MT Pro"/>
                  <a:sym typeface="Arial MT Pro"/>
                </a:rPr>
                <a:t>NeurotechEU offers a range of opportunities for students passionate about neurotechnology transcending borders in Europe.</a:t>
              </a:r>
            </a:p>
            <a:p>
              <a:pPr algn="l">
                <a:lnSpc>
                  <a:spcPts val="2797"/>
                </a:lnSpc>
              </a:pPr>
              <a:endParaRPr lang="en-US" sz="2775">
                <a:solidFill>
                  <a:srgbClr val="260387"/>
                </a:solidFill>
                <a:latin typeface="Arial MT Pro"/>
                <a:ea typeface="Arial MT Pro"/>
                <a:cs typeface="Arial MT Pro"/>
                <a:sym typeface="Arial MT Pro"/>
              </a:endParaRPr>
            </a:p>
            <a:p>
              <a:pPr marL="527316" lvl="1" indent="-263658" algn="l">
                <a:lnSpc>
                  <a:spcPts val="2797"/>
                </a:lnSpc>
                <a:buFont typeface="Arial"/>
                <a:buChar char="•"/>
              </a:pPr>
              <a:r>
                <a:rPr lang="en-US" sz="2913">
                  <a:solidFill>
                    <a:srgbClr val="260387"/>
                  </a:solidFill>
                  <a:latin typeface="Arial MT Pro"/>
                  <a:ea typeface="Arial MT Pro"/>
                  <a:cs typeface="Arial MT Pro"/>
                  <a:sym typeface="Arial MT Pro"/>
                </a:rPr>
                <a:t>Flexible, multidisciplinary education</a:t>
              </a:r>
            </a:p>
            <a:p>
              <a:pPr marL="527316" lvl="1" indent="-263658" algn="l">
                <a:lnSpc>
                  <a:spcPts val="2797"/>
                </a:lnSpc>
                <a:buFont typeface="Arial"/>
                <a:buChar char="•"/>
              </a:pPr>
              <a:r>
                <a:rPr lang="en-US" sz="2913">
                  <a:solidFill>
                    <a:srgbClr val="260387"/>
                  </a:solidFill>
                  <a:latin typeface="Arial MT Pro"/>
                  <a:ea typeface="Arial MT Pro"/>
                  <a:cs typeface="Arial MT Pro"/>
                  <a:sym typeface="Arial MT Pro"/>
                </a:rPr>
                <a:t>International mobility: Studies, internships, and research opportunities across partner universities in Europe.</a:t>
              </a:r>
            </a:p>
            <a:p>
              <a:pPr marL="527316" lvl="1" indent="-263658" algn="l">
                <a:lnSpc>
                  <a:spcPts val="2797"/>
                </a:lnSpc>
                <a:buFont typeface="Arial"/>
                <a:buChar char="•"/>
              </a:pPr>
              <a:r>
                <a:rPr lang="en-US" sz="2913">
                  <a:solidFill>
                    <a:srgbClr val="260387"/>
                  </a:solidFill>
                  <a:latin typeface="Arial MT Pro"/>
                  <a:ea typeface="Arial MT Pro"/>
                  <a:cs typeface="Arial MT Pro"/>
                  <a:sym typeface="Arial MT Pro"/>
                </a:rPr>
                <a:t>Cutting-edge research access</a:t>
              </a:r>
            </a:p>
            <a:p>
              <a:pPr marL="527316" lvl="1" indent="-263658" algn="l">
                <a:lnSpc>
                  <a:spcPts val="2797"/>
                </a:lnSpc>
                <a:buFont typeface="Arial"/>
                <a:buChar char="•"/>
              </a:pPr>
              <a:r>
                <a:rPr lang="en-US" sz="2913">
                  <a:solidFill>
                    <a:srgbClr val="260387"/>
                  </a:solidFill>
                  <a:latin typeface="Arial MT Pro"/>
                  <a:ea typeface="Arial MT Pro"/>
                  <a:cs typeface="Arial MT Pro"/>
                  <a:sym typeface="Arial MT Pro"/>
                </a:rPr>
                <a:t>Innovation and career opportunities</a:t>
              </a:r>
            </a:p>
            <a:p>
              <a:pPr marL="527316" lvl="1" indent="-263658" algn="l">
                <a:lnSpc>
                  <a:spcPts val="2797"/>
                </a:lnSpc>
                <a:buFont typeface="Arial"/>
                <a:buChar char="•"/>
              </a:pPr>
              <a:r>
                <a:rPr lang="en-US" sz="2913">
                  <a:solidFill>
                    <a:srgbClr val="260387"/>
                  </a:solidFill>
                  <a:latin typeface="Arial MT Pro"/>
                  <a:ea typeface="Arial MT Pro"/>
                  <a:cs typeface="Arial MT Pro"/>
                  <a:sym typeface="Arial MT Pro"/>
                </a:rPr>
                <a:t>Inclusive, global community: Cultural exchange, diverse learning environments, and opportunities to shape the societal impact of neurotechnology.</a:t>
              </a:r>
            </a:p>
          </p:txBody>
        </p:sp>
      </p:grpSp>
      <p:sp>
        <p:nvSpPr>
          <p:cNvPr id="9" name="Freeform 9" descr="A close-up of a person using a microscope  Description automatically generated"/>
          <p:cNvSpPr/>
          <p:nvPr/>
        </p:nvSpPr>
        <p:spPr>
          <a:xfrm>
            <a:off x="9177338" y="0"/>
            <a:ext cx="9110662" cy="9284727"/>
          </a:xfrm>
          <a:custGeom>
            <a:avLst/>
            <a:gdLst/>
            <a:ahLst/>
            <a:cxnLst/>
            <a:rect l="l" t="t" r="r" b="b"/>
            <a:pathLst>
              <a:path w="9110662" h="9284727">
                <a:moveTo>
                  <a:pt x="0" y="0"/>
                </a:moveTo>
                <a:lnTo>
                  <a:pt x="9110662" y="0"/>
                </a:lnTo>
                <a:lnTo>
                  <a:pt x="9110662" y="9284727"/>
                </a:lnTo>
                <a:lnTo>
                  <a:pt x="0" y="9284727"/>
                </a:lnTo>
                <a:lnTo>
                  <a:pt x="0" y="0"/>
                </a:lnTo>
                <a:close/>
              </a:path>
            </a:pathLst>
          </a:custGeom>
          <a:blipFill>
            <a:blip r:embed="rId4"/>
            <a:stretch>
              <a:fillRect l="-26329" r="-26333"/>
            </a:stretch>
          </a:blipFill>
        </p:spPr>
      </p:sp>
      <p:grpSp>
        <p:nvGrpSpPr>
          <p:cNvPr id="10" name="Group 10"/>
          <p:cNvGrpSpPr/>
          <p:nvPr/>
        </p:nvGrpSpPr>
        <p:grpSpPr>
          <a:xfrm>
            <a:off x="13286810" y="9722512"/>
            <a:ext cx="4114800" cy="547688"/>
            <a:chOff x="0" y="0"/>
            <a:chExt cx="5486400" cy="730250"/>
          </a:xfrm>
        </p:grpSpPr>
        <p:sp>
          <p:nvSpPr>
            <p:cNvPr id="11" name="Freeform 11"/>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2" name="TextBox 12"/>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NeurotechEU offer to </a:t>
              </a:r>
              <a:r>
                <a:rPr lang="en-US" sz="4200" b="1">
                  <a:solidFill>
                    <a:srgbClr val="5F59FF"/>
                  </a:solidFill>
                  <a:latin typeface="Arial MT Pro Bold"/>
                  <a:ea typeface="Arial MT Pro Bold"/>
                  <a:cs typeface="Arial MT Pro Bold"/>
                  <a:sym typeface="Arial MT Pro Bold"/>
                </a:rPr>
                <a:t>Academics</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66675"/>
              <a:ext cx="10368000" cy="8769351"/>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NeurotechEU offers opportunities for academics dedicated to neurotechnology by creating a network based on collaboration and professional growth transcending institutional borders. </a:t>
              </a:r>
            </a:p>
            <a:p>
              <a:pPr algn="l">
                <a:lnSpc>
                  <a:spcPts val="4837"/>
                </a:lnSpc>
              </a:pPr>
              <a:endParaRPr lang="en-US" sz="3000">
                <a:solidFill>
                  <a:srgbClr val="260387"/>
                </a:solidFill>
                <a:latin typeface="Arial MT Pro"/>
                <a:ea typeface="Arial MT Pro"/>
                <a:cs typeface="Arial MT Pro"/>
                <a:sym typeface="Arial MT Pro"/>
              </a:endParaRP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Collaborative research</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Networking and partnerships</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Sharing of infrastructure</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Mobility</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Methodological advancements: Learning and improving research methods through collaboration and cultural exchange.</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
        <p:nvSpPr>
          <p:cNvPr id="12" name="Freeform 12" descr="Un grupo de personas con instrumentos musicales y micrófonos en un escenario azul  Descripción generada automáticamente con confianza media"/>
          <p:cNvSpPr/>
          <p:nvPr/>
        </p:nvSpPr>
        <p:spPr>
          <a:xfrm>
            <a:off x="9177338" y="0"/>
            <a:ext cx="9110662" cy="9284727"/>
          </a:xfrm>
          <a:custGeom>
            <a:avLst/>
            <a:gdLst/>
            <a:ahLst/>
            <a:cxnLst/>
            <a:rect l="l" t="t" r="r" b="b"/>
            <a:pathLst>
              <a:path w="9110662" h="9284727">
                <a:moveTo>
                  <a:pt x="0" y="0"/>
                </a:moveTo>
                <a:lnTo>
                  <a:pt x="9110662" y="0"/>
                </a:lnTo>
                <a:lnTo>
                  <a:pt x="9110662" y="9284727"/>
                </a:lnTo>
                <a:lnTo>
                  <a:pt x="0" y="9284727"/>
                </a:lnTo>
                <a:lnTo>
                  <a:pt x="0" y="0"/>
                </a:lnTo>
                <a:close/>
              </a:path>
            </a:pathLst>
          </a:custGeom>
          <a:blipFill>
            <a:blip r:embed="rId4"/>
            <a:stretch>
              <a:fillRect l="-170" r="-172"/>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Campus +</a:t>
              </a:r>
            </a:p>
          </p:txBody>
        </p:sp>
      </p:grpSp>
      <p:grpSp>
        <p:nvGrpSpPr>
          <p:cNvPr id="6" name="Group 6"/>
          <p:cNvGrpSpPr/>
          <p:nvPr/>
        </p:nvGrpSpPr>
        <p:grpSpPr>
          <a:xfrm>
            <a:off x="869997" y="4035055"/>
            <a:ext cx="6801978" cy="5623420"/>
            <a:chOff x="0" y="0"/>
            <a:chExt cx="9069304" cy="7497894"/>
          </a:xfrm>
        </p:grpSpPr>
        <p:sp>
          <p:nvSpPr>
            <p:cNvPr id="7" name="Freeform 7"/>
            <p:cNvSpPr/>
            <p:nvPr/>
          </p:nvSpPr>
          <p:spPr>
            <a:xfrm>
              <a:off x="0" y="0"/>
              <a:ext cx="9069304" cy="7497894"/>
            </a:xfrm>
            <a:custGeom>
              <a:avLst/>
              <a:gdLst/>
              <a:ahLst/>
              <a:cxnLst/>
              <a:rect l="l" t="t" r="r" b="b"/>
              <a:pathLst>
                <a:path w="9069304" h="7497894">
                  <a:moveTo>
                    <a:pt x="0" y="0"/>
                  </a:moveTo>
                  <a:lnTo>
                    <a:pt x="9069304" y="0"/>
                  </a:lnTo>
                  <a:lnTo>
                    <a:pt x="9069304" y="7497894"/>
                  </a:lnTo>
                  <a:lnTo>
                    <a:pt x="0" y="7497894"/>
                  </a:lnTo>
                  <a:close/>
                </a:path>
              </a:pathLst>
            </a:custGeom>
            <a:solidFill>
              <a:srgbClr val="000000">
                <a:alpha val="0"/>
              </a:srgbClr>
            </a:solidFill>
          </p:spPr>
        </p:sp>
        <p:sp>
          <p:nvSpPr>
            <p:cNvPr id="8" name="TextBox 8"/>
            <p:cNvSpPr txBox="1"/>
            <p:nvPr/>
          </p:nvSpPr>
          <p:spPr>
            <a:xfrm>
              <a:off x="0" y="-66675"/>
              <a:ext cx="9069304" cy="7564569"/>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It includes:</a:t>
              </a:r>
            </a:p>
            <a:p>
              <a:pPr algn="l">
                <a:lnSpc>
                  <a:spcPts val="3600"/>
                </a:lnSpc>
              </a:pPr>
              <a:endParaRPr lang="en-US" sz="3000">
                <a:solidFill>
                  <a:srgbClr val="260387"/>
                </a:solidFill>
                <a:latin typeface="Arial MT Pro"/>
                <a:ea typeface="Arial MT Pro"/>
                <a:cs typeface="Arial MT Pro"/>
                <a:sym typeface="Arial MT Pro"/>
              </a:endParaRP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Course catalogue</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Lifelong learning programs</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Online courses</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A Q&amp;A forum</a:t>
              </a:r>
            </a:p>
            <a:p>
              <a:pPr marL="542925" lvl="1" indent="-271462" algn="l">
                <a:lnSpc>
                  <a:spcPts val="3600"/>
                </a:lnSpc>
                <a:buFont typeface="Arial"/>
                <a:buChar char="•"/>
              </a:pPr>
              <a:r>
                <a:rPr lang="en-US" sz="3000">
                  <a:solidFill>
                    <a:srgbClr val="260387"/>
                  </a:solidFill>
                  <a:latin typeface="Arial MT Pro"/>
                  <a:ea typeface="Arial MT Pro"/>
                  <a:cs typeface="Arial MT Pro"/>
                  <a:sym typeface="Arial MT Pro"/>
                </a:rPr>
                <a:t>A space for networking within the Alliance </a:t>
              </a:r>
            </a:p>
            <a:p>
              <a:pPr marL="542925" lvl="1" indent="-271462" algn="l">
                <a:lnSpc>
                  <a:spcPts val="3600"/>
                </a:lnSpc>
              </a:pPr>
              <a:endParaRPr lang="en-US" sz="3000">
                <a:solidFill>
                  <a:srgbClr val="260387"/>
                </a:solidFill>
                <a:latin typeface="Arial MT Pro"/>
                <a:ea typeface="Arial MT Pro"/>
                <a:cs typeface="Arial MT Pro"/>
                <a:sym typeface="Arial MT Pro"/>
              </a:endParaRP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sp>
        <p:nvSpPr>
          <p:cNvPr id="12" name="Freeform 12" descr="A person smiling at camera  Description automatically generated">
            <a:hlinkClick r:id="rId4" tooltip="https://nteucampus.org/"/>
          </p:cNvPr>
          <p:cNvSpPr/>
          <p:nvPr/>
        </p:nvSpPr>
        <p:spPr>
          <a:xfrm>
            <a:off x="8883501" y="4040745"/>
            <a:ext cx="9404498" cy="5617731"/>
          </a:xfrm>
          <a:custGeom>
            <a:avLst/>
            <a:gdLst/>
            <a:ahLst/>
            <a:cxnLst/>
            <a:rect l="l" t="t" r="r" b="b"/>
            <a:pathLst>
              <a:path w="9404498" h="5617731">
                <a:moveTo>
                  <a:pt x="0" y="0"/>
                </a:moveTo>
                <a:lnTo>
                  <a:pt x="9404497" y="0"/>
                </a:lnTo>
                <a:lnTo>
                  <a:pt x="9404497" y="5617731"/>
                </a:lnTo>
                <a:lnTo>
                  <a:pt x="0" y="5617731"/>
                </a:lnTo>
                <a:lnTo>
                  <a:pt x="0" y="0"/>
                </a:lnTo>
                <a:close/>
              </a:path>
            </a:pathLst>
          </a:custGeom>
          <a:blipFill>
            <a:blip r:embed="rId5"/>
            <a:stretch>
              <a:fillRect/>
            </a:stretch>
          </a:blipFill>
        </p:spPr>
      </p:sp>
      <p:grpSp>
        <p:nvGrpSpPr>
          <p:cNvPr id="13" name="Group 13"/>
          <p:cNvGrpSpPr/>
          <p:nvPr/>
        </p:nvGrpSpPr>
        <p:grpSpPr>
          <a:xfrm>
            <a:off x="767448" y="1923639"/>
            <a:ext cx="15627659" cy="1048735"/>
            <a:chOff x="0" y="0"/>
            <a:chExt cx="20836878" cy="1398314"/>
          </a:xfrm>
        </p:grpSpPr>
        <p:sp>
          <p:nvSpPr>
            <p:cNvPr id="14" name="Freeform 14"/>
            <p:cNvSpPr/>
            <p:nvPr/>
          </p:nvSpPr>
          <p:spPr>
            <a:xfrm>
              <a:off x="0" y="0"/>
              <a:ext cx="20836879" cy="1398314"/>
            </a:xfrm>
            <a:custGeom>
              <a:avLst/>
              <a:gdLst/>
              <a:ahLst/>
              <a:cxnLst/>
              <a:rect l="l" t="t" r="r" b="b"/>
              <a:pathLst>
                <a:path w="20836879" h="1398314">
                  <a:moveTo>
                    <a:pt x="0" y="0"/>
                  </a:moveTo>
                  <a:lnTo>
                    <a:pt x="20836879" y="0"/>
                  </a:lnTo>
                  <a:lnTo>
                    <a:pt x="20836879" y="1398314"/>
                  </a:lnTo>
                  <a:lnTo>
                    <a:pt x="0" y="1398314"/>
                  </a:lnTo>
                  <a:close/>
                </a:path>
              </a:pathLst>
            </a:custGeom>
            <a:solidFill>
              <a:srgbClr val="000000">
                <a:alpha val="0"/>
              </a:srgbClr>
            </a:solidFill>
          </p:spPr>
        </p:sp>
        <p:sp>
          <p:nvSpPr>
            <p:cNvPr id="15" name="TextBox 15"/>
            <p:cNvSpPr txBox="1"/>
            <p:nvPr/>
          </p:nvSpPr>
          <p:spPr>
            <a:xfrm>
              <a:off x="0" y="-28575"/>
              <a:ext cx="20836878" cy="1426889"/>
            </a:xfrm>
            <a:prstGeom prst="rect">
              <a:avLst/>
            </a:prstGeom>
          </p:spPr>
          <p:txBody>
            <a:bodyPr lIns="0" tIns="0" rIns="0" bIns="0" rtlCol="0" anchor="t"/>
            <a:lstStyle/>
            <a:p>
              <a:pPr algn="l">
                <a:lnSpc>
                  <a:spcPts val="3240"/>
                </a:lnSpc>
              </a:pPr>
              <a:r>
                <a:rPr lang="en-US" sz="3000">
                  <a:solidFill>
                    <a:srgbClr val="260387"/>
                  </a:solidFill>
                  <a:latin typeface="Arial MT Pro"/>
                  <a:ea typeface="Arial MT Pro"/>
                  <a:cs typeface="Arial MT Pro"/>
                  <a:sym typeface="Arial MT Pro"/>
                </a:rPr>
                <a:t>Campus+ aims to be the NeurotechEU space – online – where the community can meet and interact with each other.</a:t>
              </a:r>
            </a:p>
            <a:p>
              <a:pPr algn="l">
                <a:lnSpc>
                  <a:spcPts val="3240"/>
                </a:lnSpc>
              </a:pPr>
              <a:endParaRPr lang="en-US" sz="3000">
                <a:solidFill>
                  <a:srgbClr val="260387"/>
                </a:solidFill>
                <a:latin typeface="Arial MT Pro"/>
                <a:ea typeface="Arial MT Pro"/>
                <a:cs typeface="Arial MT Pro"/>
                <a:sym typeface="Arial MT Pro"/>
              </a:endParaRPr>
            </a:p>
          </p:txBody>
        </p:sp>
      </p:grpSp>
      <p:grpSp>
        <p:nvGrpSpPr>
          <p:cNvPr id="16" name="Group 16"/>
          <p:cNvGrpSpPr/>
          <p:nvPr/>
        </p:nvGrpSpPr>
        <p:grpSpPr>
          <a:xfrm>
            <a:off x="996050" y="9058311"/>
            <a:ext cx="2933727" cy="600165"/>
            <a:chOff x="0" y="0"/>
            <a:chExt cx="3911636" cy="800220"/>
          </a:xfrm>
        </p:grpSpPr>
        <p:sp>
          <p:nvSpPr>
            <p:cNvPr id="17" name="Freeform 17"/>
            <p:cNvSpPr/>
            <p:nvPr/>
          </p:nvSpPr>
          <p:spPr>
            <a:xfrm>
              <a:off x="0" y="0"/>
              <a:ext cx="3911636" cy="800220"/>
            </a:xfrm>
            <a:custGeom>
              <a:avLst/>
              <a:gdLst/>
              <a:ahLst/>
              <a:cxnLst/>
              <a:rect l="l" t="t" r="r" b="b"/>
              <a:pathLst>
                <a:path w="3911636" h="800220">
                  <a:moveTo>
                    <a:pt x="0" y="0"/>
                  </a:moveTo>
                  <a:lnTo>
                    <a:pt x="3911636" y="0"/>
                  </a:lnTo>
                  <a:lnTo>
                    <a:pt x="3911636" y="800220"/>
                  </a:lnTo>
                  <a:lnTo>
                    <a:pt x="0" y="800220"/>
                  </a:lnTo>
                  <a:close/>
                </a:path>
              </a:pathLst>
            </a:custGeom>
            <a:solidFill>
              <a:srgbClr val="000000">
                <a:alpha val="0"/>
              </a:srgbClr>
            </a:solidFill>
          </p:spPr>
        </p:sp>
        <p:sp>
          <p:nvSpPr>
            <p:cNvPr id="18" name="TextBox 18"/>
            <p:cNvSpPr txBox="1"/>
            <p:nvPr/>
          </p:nvSpPr>
          <p:spPr>
            <a:xfrm>
              <a:off x="0" y="-66675"/>
              <a:ext cx="3911636" cy="866895"/>
            </a:xfrm>
            <a:prstGeom prst="rect">
              <a:avLst/>
            </a:prstGeom>
          </p:spPr>
          <p:txBody>
            <a:bodyPr lIns="0" tIns="0" rIns="0" bIns="0" rtlCol="0" anchor="t"/>
            <a:lstStyle/>
            <a:p>
              <a:pPr algn="l">
                <a:lnSpc>
                  <a:spcPts val="3600"/>
                </a:lnSpc>
              </a:pPr>
              <a:r>
                <a:rPr lang="en-US" sz="3000" u="sng">
                  <a:solidFill>
                    <a:srgbClr val="5F59FF"/>
                  </a:solidFill>
                  <a:latin typeface="Arial MT Pro"/>
                  <a:ea typeface="Arial MT Pro"/>
                  <a:cs typeface="Arial MT Pro"/>
                  <a:sym typeface="Arial MT Pro"/>
                  <a:hlinkClick r:id="rId4" tooltip="https://nteucampus.org/"/>
                </a:rPr>
                <a:t>See Campus+</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F3E6"/>
        </a:solidFill>
        <a:effectLst/>
      </p:bgPr>
    </p:bg>
    <p:spTree>
      <p:nvGrpSpPr>
        <p:cNvPr id="1" name=""/>
        <p:cNvGrpSpPr/>
        <p:nvPr/>
      </p:nvGrpSpPr>
      <p:grpSpPr>
        <a:xfrm>
          <a:off x="0" y="0"/>
          <a:ext cx="0" cy="0"/>
          <a:chOff x="0" y="0"/>
          <a:chExt cx="0" cy="0"/>
        </a:xfrm>
      </p:grpSpPr>
      <p:sp>
        <p:nvSpPr>
          <p:cNvPr id="2" name="Freeform 2" descr="A blurry image of a diamond shaped object  Description automatically generated"/>
          <p:cNvSpPr/>
          <p:nvPr/>
        </p:nvSpPr>
        <p:spPr>
          <a:xfrm>
            <a:off x="-327546" y="-184245"/>
            <a:ext cx="18615546" cy="10471245"/>
          </a:xfrm>
          <a:custGeom>
            <a:avLst/>
            <a:gdLst/>
            <a:ahLst/>
            <a:cxnLst/>
            <a:rect l="l" t="t" r="r" b="b"/>
            <a:pathLst>
              <a:path w="18615546" h="10471245">
                <a:moveTo>
                  <a:pt x="0" y="0"/>
                </a:moveTo>
                <a:lnTo>
                  <a:pt x="18615546" y="0"/>
                </a:lnTo>
                <a:lnTo>
                  <a:pt x="18615546" y="10471245"/>
                </a:lnTo>
                <a:lnTo>
                  <a:pt x="0" y="10471245"/>
                </a:lnTo>
                <a:lnTo>
                  <a:pt x="0" y="0"/>
                </a:lnTo>
                <a:close/>
              </a:path>
            </a:pathLst>
          </a:custGeom>
          <a:blipFill>
            <a:blip r:embed="rId2"/>
            <a:stretch>
              <a:fillRect/>
            </a:stretch>
          </a:blipFill>
        </p:spPr>
      </p:sp>
      <p:sp>
        <p:nvSpPr>
          <p:cNvPr id="3" name="Freeform 3"/>
          <p:cNvSpPr/>
          <p:nvPr/>
        </p:nvSpPr>
        <p:spPr>
          <a:xfrm>
            <a:off x="490162" y="326847"/>
            <a:ext cx="4654800" cy="1620000"/>
          </a:xfrm>
          <a:custGeom>
            <a:avLst/>
            <a:gdLst/>
            <a:ahLst/>
            <a:cxnLst/>
            <a:rect l="l" t="t" r="r" b="b"/>
            <a:pathLst>
              <a:path w="4654800" h="1620000">
                <a:moveTo>
                  <a:pt x="0" y="0"/>
                </a:moveTo>
                <a:lnTo>
                  <a:pt x="4654800" y="0"/>
                </a:lnTo>
                <a:lnTo>
                  <a:pt x="4654800"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765746" y="3377250"/>
            <a:ext cx="11627644" cy="3918276"/>
            <a:chOff x="0" y="0"/>
            <a:chExt cx="15503526" cy="5224368"/>
          </a:xfrm>
        </p:grpSpPr>
        <p:sp>
          <p:nvSpPr>
            <p:cNvPr id="5" name="Freeform 5"/>
            <p:cNvSpPr/>
            <p:nvPr/>
          </p:nvSpPr>
          <p:spPr>
            <a:xfrm>
              <a:off x="0" y="0"/>
              <a:ext cx="15503527" cy="5224368"/>
            </a:xfrm>
            <a:custGeom>
              <a:avLst/>
              <a:gdLst/>
              <a:ahLst/>
              <a:cxnLst/>
              <a:rect l="l" t="t" r="r" b="b"/>
              <a:pathLst>
                <a:path w="15503527" h="5224368">
                  <a:moveTo>
                    <a:pt x="0" y="0"/>
                  </a:moveTo>
                  <a:lnTo>
                    <a:pt x="15503527" y="0"/>
                  </a:lnTo>
                  <a:lnTo>
                    <a:pt x="15503527" y="5224368"/>
                  </a:lnTo>
                  <a:lnTo>
                    <a:pt x="0" y="5224368"/>
                  </a:lnTo>
                  <a:close/>
                </a:path>
              </a:pathLst>
            </a:custGeom>
            <a:solidFill>
              <a:srgbClr val="000000">
                <a:alpha val="0"/>
              </a:srgbClr>
            </a:solidFill>
          </p:spPr>
        </p:sp>
        <p:sp>
          <p:nvSpPr>
            <p:cNvPr id="6" name="TextBox 6"/>
            <p:cNvSpPr txBox="1"/>
            <p:nvPr/>
          </p:nvSpPr>
          <p:spPr>
            <a:xfrm>
              <a:off x="0" y="-133350"/>
              <a:ext cx="15503526" cy="5357718"/>
            </a:xfrm>
            <a:prstGeom prst="rect">
              <a:avLst/>
            </a:prstGeom>
          </p:spPr>
          <p:txBody>
            <a:bodyPr lIns="0" tIns="0" rIns="0" bIns="0" rtlCol="0" anchor="t"/>
            <a:lstStyle/>
            <a:p>
              <a:pPr algn="l">
                <a:lnSpc>
                  <a:spcPts val="7920"/>
                </a:lnSpc>
              </a:pPr>
              <a:r>
                <a:rPr lang="en-US" sz="6600">
                  <a:solidFill>
                    <a:srgbClr val="260387"/>
                  </a:solidFill>
                  <a:latin typeface="Arial MT Pro"/>
                  <a:ea typeface="Arial MT Pro"/>
                  <a:cs typeface="Arial MT Pro"/>
                  <a:sym typeface="Arial MT Pro"/>
                </a:rPr>
                <a:t>Faces of NeurotechEU</a:t>
              </a:r>
            </a:p>
            <a:p>
              <a:pPr algn="l">
                <a:lnSpc>
                  <a:spcPts val="7920"/>
                </a:lnSpc>
              </a:pPr>
              <a:endParaRPr lang="en-US" sz="6600">
                <a:solidFill>
                  <a:srgbClr val="260387"/>
                </a:solidFill>
                <a:latin typeface="Arial MT Pro"/>
                <a:ea typeface="Arial MT Pro"/>
                <a:cs typeface="Arial MT Pro"/>
                <a:sym typeface="Arial MT Pro"/>
              </a:endParaRPr>
            </a:p>
          </p:txBody>
        </p:sp>
      </p:grpSp>
      <p:grpSp>
        <p:nvGrpSpPr>
          <p:cNvPr id="7" name="Group 7"/>
          <p:cNvGrpSpPr/>
          <p:nvPr/>
        </p:nvGrpSpPr>
        <p:grpSpPr>
          <a:xfrm>
            <a:off x="13286810" y="9722512"/>
            <a:ext cx="4114800" cy="547688"/>
            <a:chOff x="0" y="0"/>
            <a:chExt cx="5486400" cy="730250"/>
          </a:xfrm>
        </p:grpSpPr>
        <p:sp>
          <p:nvSpPr>
            <p:cNvPr id="8" name="Freeform 8"/>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9" name="TextBox 9"/>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2024/2025</a:t>
              </a:r>
            </a:p>
          </p:txBody>
        </p:sp>
      </p:grpSp>
      <p:sp>
        <p:nvSpPr>
          <p:cNvPr id="10" name="Freeform 10" descr="Código QR  Descripción generada automáticamente">
            <a:hlinkClick r:id="rId5" tooltip="https://theneurotech.eu/news?keys=&amp;field_post_category_target_id=1"/>
          </p:cNvPr>
          <p:cNvSpPr/>
          <p:nvPr/>
        </p:nvSpPr>
        <p:spPr>
          <a:xfrm>
            <a:off x="14181482" y="6092994"/>
            <a:ext cx="3220128" cy="3339764"/>
          </a:xfrm>
          <a:custGeom>
            <a:avLst/>
            <a:gdLst/>
            <a:ahLst/>
            <a:cxnLst/>
            <a:rect l="l" t="t" r="r" b="b"/>
            <a:pathLst>
              <a:path w="3220128" h="3339764">
                <a:moveTo>
                  <a:pt x="0" y="0"/>
                </a:moveTo>
                <a:lnTo>
                  <a:pt x="3220128" y="0"/>
                </a:lnTo>
                <a:lnTo>
                  <a:pt x="3220128" y="3339764"/>
                </a:lnTo>
                <a:lnTo>
                  <a:pt x="0" y="3339764"/>
                </a:lnTo>
                <a:lnTo>
                  <a:pt x="0" y="0"/>
                </a:lnTo>
                <a:close/>
              </a:path>
            </a:pathLst>
          </a:custGeom>
          <a:blipFill>
            <a:blip r:embed="rId6"/>
            <a:stretch>
              <a:fillRect l="-14680" t="-8245" r="-22961" b="-9882"/>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Faces of NeurotechEU</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2024/2025</a:t>
              </a:r>
            </a:p>
          </p:txBody>
        </p:sp>
      </p:grpSp>
      <p:grpSp>
        <p:nvGrpSpPr>
          <p:cNvPr id="9" name="Group 9"/>
          <p:cNvGrpSpPr/>
          <p:nvPr/>
        </p:nvGrpSpPr>
        <p:grpSpPr>
          <a:xfrm>
            <a:off x="380002" y="4857897"/>
            <a:ext cx="5325996" cy="3137754"/>
            <a:chOff x="0" y="0"/>
            <a:chExt cx="7101328" cy="4183672"/>
          </a:xfrm>
        </p:grpSpPr>
        <p:sp>
          <p:nvSpPr>
            <p:cNvPr id="10" name="Freeform 10"/>
            <p:cNvSpPr/>
            <p:nvPr/>
          </p:nvSpPr>
          <p:spPr>
            <a:xfrm>
              <a:off x="0" y="0"/>
              <a:ext cx="7101328" cy="4183672"/>
            </a:xfrm>
            <a:custGeom>
              <a:avLst/>
              <a:gdLst/>
              <a:ahLst/>
              <a:cxnLst/>
              <a:rect l="l" t="t" r="r" b="b"/>
              <a:pathLst>
                <a:path w="7101328" h="4183672">
                  <a:moveTo>
                    <a:pt x="0" y="0"/>
                  </a:moveTo>
                  <a:lnTo>
                    <a:pt x="7101328" y="0"/>
                  </a:lnTo>
                  <a:lnTo>
                    <a:pt x="7101328" y="4183672"/>
                  </a:lnTo>
                  <a:lnTo>
                    <a:pt x="0" y="4183672"/>
                  </a:lnTo>
                  <a:close/>
                </a:path>
              </a:pathLst>
            </a:custGeom>
            <a:solidFill>
              <a:srgbClr val="000000">
                <a:alpha val="0"/>
              </a:srgbClr>
            </a:solidFill>
          </p:spPr>
        </p:sp>
        <p:sp>
          <p:nvSpPr>
            <p:cNvPr id="11" name="TextBox 11"/>
            <p:cNvSpPr txBox="1"/>
            <p:nvPr/>
          </p:nvSpPr>
          <p:spPr>
            <a:xfrm>
              <a:off x="0" y="9525"/>
              <a:ext cx="7101328" cy="4174147"/>
            </a:xfrm>
            <a:prstGeom prst="rect">
              <a:avLst/>
            </a:prstGeom>
          </p:spPr>
          <p:txBody>
            <a:bodyPr lIns="0" tIns="0" rIns="0" bIns="0" rtlCol="0" anchor="t"/>
            <a:lstStyle/>
            <a:p>
              <a:pPr algn="ctr">
                <a:lnSpc>
                  <a:spcPts val="2930"/>
                </a:lnSpc>
              </a:pPr>
              <a:r>
                <a:rPr lang="en-US" sz="3052">
                  <a:solidFill>
                    <a:srgbClr val="260387"/>
                  </a:solidFill>
                  <a:latin typeface="Arial MT Pro"/>
                  <a:ea typeface="Arial MT Pro"/>
                  <a:cs typeface="Arial MT Pro"/>
                  <a:sym typeface="Arial MT Pro"/>
                </a:rPr>
                <a:t>“The project offers numerous possibilities, such as participating in large-scale programs, conducting research and teaching for our students, and facilitating the establishment of joint laboratories for our scientists”</a:t>
              </a:r>
            </a:p>
          </p:txBody>
        </p:sp>
      </p:grpSp>
      <p:sp>
        <p:nvSpPr>
          <p:cNvPr id="12" name="Freeform 12" descr="Mujer sonriendo para la cámara con un fondo azul  Descripción generada automáticamente con confianza media"/>
          <p:cNvSpPr/>
          <p:nvPr/>
        </p:nvSpPr>
        <p:spPr>
          <a:xfrm>
            <a:off x="380001" y="2240463"/>
            <a:ext cx="2568939" cy="2448693"/>
          </a:xfrm>
          <a:custGeom>
            <a:avLst/>
            <a:gdLst/>
            <a:ahLst/>
            <a:cxnLst/>
            <a:rect l="l" t="t" r="r" b="b"/>
            <a:pathLst>
              <a:path w="2568939" h="2448693">
                <a:moveTo>
                  <a:pt x="0" y="0"/>
                </a:moveTo>
                <a:lnTo>
                  <a:pt x="2568939" y="0"/>
                </a:lnTo>
                <a:lnTo>
                  <a:pt x="2568939" y="2448693"/>
                </a:lnTo>
                <a:lnTo>
                  <a:pt x="0" y="2448693"/>
                </a:lnTo>
                <a:lnTo>
                  <a:pt x="0" y="0"/>
                </a:lnTo>
                <a:close/>
              </a:path>
            </a:pathLst>
          </a:custGeom>
          <a:blipFill>
            <a:blip r:embed="rId4"/>
            <a:stretch>
              <a:fillRect l="-30122" t="-10168" r="-14379" b="-21552"/>
            </a:stretch>
          </a:blipFill>
        </p:spPr>
      </p:sp>
      <p:grpSp>
        <p:nvGrpSpPr>
          <p:cNvPr id="13" name="Group 13"/>
          <p:cNvGrpSpPr/>
          <p:nvPr/>
        </p:nvGrpSpPr>
        <p:grpSpPr>
          <a:xfrm>
            <a:off x="2786665" y="2942728"/>
            <a:ext cx="2919331" cy="1650983"/>
            <a:chOff x="0" y="0"/>
            <a:chExt cx="3892442" cy="2201310"/>
          </a:xfrm>
        </p:grpSpPr>
        <p:sp>
          <p:nvSpPr>
            <p:cNvPr id="14" name="Freeform 14"/>
            <p:cNvSpPr/>
            <p:nvPr/>
          </p:nvSpPr>
          <p:spPr>
            <a:xfrm>
              <a:off x="0" y="0"/>
              <a:ext cx="3892442" cy="2201310"/>
            </a:xfrm>
            <a:custGeom>
              <a:avLst/>
              <a:gdLst/>
              <a:ahLst/>
              <a:cxnLst/>
              <a:rect l="l" t="t" r="r" b="b"/>
              <a:pathLst>
                <a:path w="3892442" h="2201310">
                  <a:moveTo>
                    <a:pt x="0" y="0"/>
                  </a:moveTo>
                  <a:lnTo>
                    <a:pt x="3892442" y="0"/>
                  </a:lnTo>
                  <a:lnTo>
                    <a:pt x="3892442" y="2201310"/>
                  </a:lnTo>
                  <a:lnTo>
                    <a:pt x="0" y="2201310"/>
                  </a:lnTo>
                  <a:close/>
                </a:path>
              </a:pathLst>
            </a:custGeom>
            <a:solidFill>
              <a:srgbClr val="000000">
                <a:alpha val="0"/>
              </a:srgbClr>
            </a:solidFill>
          </p:spPr>
        </p:sp>
        <p:sp>
          <p:nvSpPr>
            <p:cNvPr id="15" name="TextBox 15"/>
            <p:cNvSpPr txBox="1"/>
            <p:nvPr/>
          </p:nvSpPr>
          <p:spPr>
            <a:xfrm>
              <a:off x="0" y="-66675"/>
              <a:ext cx="3892442" cy="2267985"/>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Jutta </a:t>
              </a:r>
            </a:p>
            <a:p>
              <a:pPr algn="l">
                <a:lnSpc>
                  <a:spcPts val="3600"/>
                </a:lnSpc>
              </a:pPr>
              <a:r>
                <a:rPr lang="en-US" sz="3000" b="1">
                  <a:solidFill>
                    <a:srgbClr val="260387"/>
                  </a:solidFill>
                  <a:latin typeface="Arial MT Pro Bold"/>
                  <a:ea typeface="Arial MT Pro Bold"/>
                  <a:cs typeface="Arial MT Pro Bold"/>
                  <a:sym typeface="Arial MT Pro Bold"/>
                </a:rPr>
                <a:t>Escher-Kolski</a:t>
              </a:r>
            </a:p>
            <a:p>
              <a:pPr algn="l">
                <a:lnSpc>
                  <a:spcPts val="3600"/>
                </a:lnSpc>
              </a:pPr>
              <a:r>
                <a:rPr lang="en-US" sz="3000">
                  <a:solidFill>
                    <a:srgbClr val="260387"/>
                  </a:solidFill>
                  <a:latin typeface="Arial MT Pro"/>
                  <a:ea typeface="Arial MT Pro"/>
                  <a:cs typeface="Arial MT Pro"/>
                  <a:sym typeface="Arial MT Pro"/>
                </a:rPr>
                <a:t>ULille</a:t>
              </a:r>
            </a:p>
          </p:txBody>
        </p:sp>
      </p:grpSp>
      <p:grpSp>
        <p:nvGrpSpPr>
          <p:cNvPr id="16" name="Group 16"/>
          <p:cNvGrpSpPr/>
          <p:nvPr/>
        </p:nvGrpSpPr>
        <p:grpSpPr>
          <a:xfrm>
            <a:off x="1399028" y="7845262"/>
            <a:ext cx="3287944" cy="638258"/>
            <a:chOff x="0" y="0"/>
            <a:chExt cx="4383926" cy="851010"/>
          </a:xfrm>
        </p:grpSpPr>
        <p:sp>
          <p:nvSpPr>
            <p:cNvPr id="17" name="Freeform 17"/>
            <p:cNvSpPr/>
            <p:nvPr/>
          </p:nvSpPr>
          <p:spPr>
            <a:xfrm>
              <a:off x="0" y="0"/>
              <a:ext cx="4383926" cy="851010"/>
            </a:xfrm>
            <a:custGeom>
              <a:avLst/>
              <a:gdLst/>
              <a:ahLst/>
              <a:cxnLst/>
              <a:rect l="l" t="t" r="r" b="b"/>
              <a:pathLst>
                <a:path w="4383926" h="851010">
                  <a:moveTo>
                    <a:pt x="0" y="0"/>
                  </a:moveTo>
                  <a:lnTo>
                    <a:pt x="4383926" y="0"/>
                  </a:lnTo>
                  <a:lnTo>
                    <a:pt x="4383926" y="851010"/>
                  </a:lnTo>
                  <a:lnTo>
                    <a:pt x="0" y="851010"/>
                  </a:lnTo>
                  <a:close/>
                </a:path>
              </a:pathLst>
            </a:custGeom>
            <a:solidFill>
              <a:srgbClr val="000000">
                <a:alpha val="0"/>
              </a:srgbClr>
            </a:solidFill>
          </p:spPr>
        </p:sp>
        <p:sp>
          <p:nvSpPr>
            <p:cNvPr id="18" name="TextBox 18"/>
            <p:cNvSpPr txBox="1"/>
            <p:nvPr/>
          </p:nvSpPr>
          <p:spPr>
            <a:xfrm>
              <a:off x="0" y="-66675"/>
              <a:ext cx="4383926" cy="917685"/>
            </a:xfrm>
            <a:prstGeom prst="rect">
              <a:avLst/>
            </a:prstGeom>
          </p:spPr>
          <p:txBody>
            <a:bodyPr lIns="0" tIns="0" rIns="0" bIns="0" rtlCol="0" anchor="t"/>
            <a:lstStyle/>
            <a:p>
              <a:pPr algn="ctr">
                <a:lnSpc>
                  <a:spcPts val="3600"/>
                </a:lnSpc>
              </a:pPr>
              <a:r>
                <a:rPr lang="en-US" sz="3000" b="1" u="sng">
                  <a:solidFill>
                    <a:srgbClr val="5F59FF"/>
                  </a:solidFill>
                  <a:latin typeface="Arial MT Pro Bold"/>
                  <a:ea typeface="Arial MT Pro Bold"/>
                  <a:cs typeface="Arial MT Pro Bold"/>
                  <a:sym typeface="Arial MT Pro Bold"/>
                  <a:hlinkClick r:id="rId5" tooltip="https://theneurotech.eu/faces-neurotecheu-exploring-exciting-aspects-challenges-and-strengths-neurotecheu-jutta-escher"/>
                </a:rPr>
                <a:t>Read more</a:t>
              </a:r>
            </a:p>
            <a:p>
              <a:pPr algn="l">
                <a:lnSpc>
                  <a:spcPts val="3600"/>
                </a:lnSpc>
              </a:pPr>
              <a:endParaRPr lang="en-US" sz="3000" b="1" u="sng">
                <a:solidFill>
                  <a:srgbClr val="5F59FF"/>
                </a:solidFill>
                <a:latin typeface="Arial MT Pro Bold"/>
                <a:ea typeface="Arial MT Pro Bold"/>
                <a:cs typeface="Arial MT Pro Bold"/>
                <a:sym typeface="Arial MT Pro Bold"/>
                <a:hlinkClick r:id="rId5" tooltip="https://theneurotech.eu/faces-neurotecheu-exploring-exciting-aspects-challenges-and-strengths-neurotecheu-jutta-escher"/>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5" tooltip="https://theneurotech.eu/faces-neurotecheu-exploring-exciting-aspects-challenges-and-strengths-neurotecheu-jutta-escher"/>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5" tooltip="https://theneurotech.eu/faces-neurotecheu-exploring-exciting-aspects-challenges-and-strengths-neurotecheu-jutta-escher"/>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5" tooltip="https://theneurotech.eu/faces-neurotecheu-exploring-exciting-aspects-challenges-and-strengths-neurotecheu-jutta-escher"/>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5" tooltip="https://theneurotech.eu/faces-neurotecheu-exploring-exciting-aspects-challenges-and-strengths-neurotecheu-jutta-escher"/>
              </a:endParaRPr>
            </a:p>
          </p:txBody>
        </p:sp>
      </p:grpSp>
      <p:sp>
        <p:nvSpPr>
          <p:cNvPr id="19" name="Freeform 19" descr="Un dibujo de un hombre con un paraguas  Descripción generada automáticamente con confianza media"/>
          <p:cNvSpPr/>
          <p:nvPr/>
        </p:nvSpPr>
        <p:spPr>
          <a:xfrm>
            <a:off x="6869640" y="2104236"/>
            <a:ext cx="2694924" cy="2584920"/>
          </a:xfrm>
          <a:custGeom>
            <a:avLst/>
            <a:gdLst/>
            <a:ahLst/>
            <a:cxnLst/>
            <a:rect l="l" t="t" r="r" b="b"/>
            <a:pathLst>
              <a:path w="2694924" h="2584920">
                <a:moveTo>
                  <a:pt x="0" y="0"/>
                </a:moveTo>
                <a:lnTo>
                  <a:pt x="2694924" y="0"/>
                </a:lnTo>
                <a:lnTo>
                  <a:pt x="2694924" y="2584920"/>
                </a:lnTo>
                <a:lnTo>
                  <a:pt x="0" y="2584920"/>
                </a:lnTo>
                <a:lnTo>
                  <a:pt x="0" y="0"/>
                </a:lnTo>
                <a:close/>
              </a:path>
            </a:pathLst>
          </a:custGeom>
          <a:blipFill>
            <a:blip r:embed="rId6"/>
            <a:stretch>
              <a:fillRect l="-26768" t="-5556" r="-14850" b="-22730"/>
            </a:stretch>
          </a:blipFill>
        </p:spPr>
      </p:sp>
      <p:grpSp>
        <p:nvGrpSpPr>
          <p:cNvPr id="20" name="Group 20"/>
          <p:cNvGrpSpPr/>
          <p:nvPr/>
        </p:nvGrpSpPr>
        <p:grpSpPr>
          <a:xfrm>
            <a:off x="9388108" y="2939577"/>
            <a:ext cx="2348422" cy="1112536"/>
            <a:chOff x="0" y="0"/>
            <a:chExt cx="3131230" cy="1483382"/>
          </a:xfrm>
        </p:grpSpPr>
        <p:sp>
          <p:nvSpPr>
            <p:cNvPr id="21" name="Freeform 21"/>
            <p:cNvSpPr/>
            <p:nvPr/>
          </p:nvSpPr>
          <p:spPr>
            <a:xfrm>
              <a:off x="0" y="0"/>
              <a:ext cx="3131230" cy="1483382"/>
            </a:xfrm>
            <a:custGeom>
              <a:avLst/>
              <a:gdLst/>
              <a:ahLst/>
              <a:cxnLst/>
              <a:rect l="l" t="t" r="r" b="b"/>
              <a:pathLst>
                <a:path w="3131230" h="1483382">
                  <a:moveTo>
                    <a:pt x="0" y="0"/>
                  </a:moveTo>
                  <a:lnTo>
                    <a:pt x="3131230" y="0"/>
                  </a:lnTo>
                  <a:lnTo>
                    <a:pt x="3131230" y="1483382"/>
                  </a:lnTo>
                  <a:lnTo>
                    <a:pt x="0" y="1483382"/>
                  </a:lnTo>
                  <a:close/>
                </a:path>
              </a:pathLst>
            </a:custGeom>
            <a:solidFill>
              <a:srgbClr val="000000">
                <a:alpha val="0"/>
              </a:srgbClr>
            </a:solidFill>
          </p:spPr>
        </p:sp>
        <p:sp>
          <p:nvSpPr>
            <p:cNvPr id="22" name="TextBox 22"/>
            <p:cNvSpPr txBox="1"/>
            <p:nvPr/>
          </p:nvSpPr>
          <p:spPr>
            <a:xfrm>
              <a:off x="0" y="-66675"/>
              <a:ext cx="3131230" cy="1550057"/>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Mathew </a:t>
              </a:r>
            </a:p>
            <a:p>
              <a:pPr algn="l">
                <a:lnSpc>
                  <a:spcPts val="3600"/>
                </a:lnSpc>
              </a:pPr>
              <a:r>
                <a:rPr lang="en-US" sz="3000" b="1">
                  <a:solidFill>
                    <a:srgbClr val="260387"/>
                  </a:solidFill>
                  <a:latin typeface="Arial MT Pro Bold"/>
                  <a:ea typeface="Arial MT Pro Bold"/>
                  <a:cs typeface="Arial MT Pro Bold"/>
                  <a:sym typeface="Arial MT Pro Bold"/>
                </a:rPr>
                <a:t>Abrams</a:t>
              </a:r>
            </a:p>
            <a:p>
              <a:pPr algn="l">
                <a:lnSpc>
                  <a:spcPts val="3600"/>
                </a:lnSpc>
              </a:pPr>
              <a:r>
                <a:rPr lang="en-US" sz="3000">
                  <a:solidFill>
                    <a:srgbClr val="260387"/>
                  </a:solidFill>
                  <a:latin typeface="Arial MT Pro"/>
                  <a:ea typeface="Arial MT Pro"/>
                  <a:cs typeface="Arial MT Pro"/>
                  <a:sym typeface="Arial MT Pro"/>
                </a:rPr>
                <a:t>KI</a:t>
              </a:r>
            </a:p>
          </p:txBody>
        </p:sp>
      </p:grpSp>
      <p:grpSp>
        <p:nvGrpSpPr>
          <p:cNvPr id="23" name="Group 23"/>
          <p:cNvGrpSpPr/>
          <p:nvPr/>
        </p:nvGrpSpPr>
        <p:grpSpPr>
          <a:xfrm>
            <a:off x="6379326" y="4915834"/>
            <a:ext cx="5536473" cy="3137754"/>
            <a:chOff x="0" y="0"/>
            <a:chExt cx="7381964" cy="4183672"/>
          </a:xfrm>
        </p:grpSpPr>
        <p:sp>
          <p:nvSpPr>
            <p:cNvPr id="24" name="Freeform 24"/>
            <p:cNvSpPr/>
            <p:nvPr/>
          </p:nvSpPr>
          <p:spPr>
            <a:xfrm>
              <a:off x="0" y="0"/>
              <a:ext cx="7381964" cy="4183672"/>
            </a:xfrm>
            <a:custGeom>
              <a:avLst/>
              <a:gdLst/>
              <a:ahLst/>
              <a:cxnLst/>
              <a:rect l="l" t="t" r="r" b="b"/>
              <a:pathLst>
                <a:path w="7381964" h="4183672">
                  <a:moveTo>
                    <a:pt x="0" y="0"/>
                  </a:moveTo>
                  <a:lnTo>
                    <a:pt x="7381964" y="0"/>
                  </a:lnTo>
                  <a:lnTo>
                    <a:pt x="7381964" y="4183672"/>
                  </a:lnTo>
                  <a:lnTo>
                    <a:pt x="0" y="4183672"/>
                  </a:lnTo>
                  <a:close/>
                </a:path>
              </a:pathLst>
            </a:custGeom>
            <a:solidFill>
              <a:srgbClr val="000000">
                <a:alpha val="0"/>
              </a:srgbClr>
            </a:solidFill>
          </p:spPr>
        </p:sp>
        <p:sp>
          <p:nvSpPr>
            <p:cNvPr id="25" name="TextBox 25"/>
            <p:cNvSpPr txBox="1"/>
            <p:nvPr/>
          </p:nvSpPr>
          <p:spPr>
            <a:xfrm>
              <a:off x="0" y="-66675"/>
              <a:ext cx="7381964" cy="4250347"/>
            </a:xfrm>
            <a:prstGeom prst="rect">
              <a:avLst/>
            </a:prstGeom>
          </p:spPr>
          <p:txBody>
            <a:bodyPr lIns="0" tIns="0" rIns="0" bIns="0" rtlCol="0" anchor="t"/>
            <a:lstStyle/>
            <a:p>
              <a:pPr algn="ctr">
                <a:lnSpc>
                  <a:spcPts val="3600"/>
                </a:lnSpc>
              </a:pPr>
              <a:r>
                <a:rPr lang="en-US" sz="3000">
                  <a:solidFill>
                    <a:srgbClr val="260387"/>
                  </a:solidFill>
                  <a:latin typeface="Arial MT Pro"/>
                  <a:ea typeface="Arial MT Pro"/>
                  <a:cs typeface="Arial MT Pro"/>
                  <a:sym typeface="Arial MT Pro"/>
                </a:rPr>
                <a:t>“Each university has its unique areas of specialization that should be highlighted. By showcasing these strengths, prospective students can make informed decisions based on their career aspirations”</a:t>
              </a:r>
            </a:p>
          </p:txBody>
        </p:sp>
      </p:grpSp>
      <p:grpSp>
        <p:nvGrpSpPr>
          <p:cNvPr id="26" name="Group 26"/>
          <p:cNvGrpSpPr/>
          <p:nvPr/>
        </p:nvGrpSpPr>
        <p:grpSpPr>
          <a:xfrm>
            <a:off x="7500027" y="8151630"/>
            <a:ext cx="3287944" cy="638258"/>
            <a:chOff x="0" y="0"/>
            <a:chExt cx="4383926" cy="851010"/>
          </a:xfrm>
        </p:grpSpPr>
        <p:sp>
          <p:nvSpPr>
            <p:cNvPr id="27" name="Freeform 27"/>
            <p:cNvSpPr/>
            <p:nvPr/>
          </p:nvSpPr>
          <p:spPr>
            <a:xfrm>
              <a:off x="0" y="0"/>
              <a:ext cx="4383926" cy="851010"/>
            </a:xfrm>
            <a:custGeom>
              <a:avLst/>
              <a:gdLst/>
              <a:ahLst/>
              <a:cxnLst/>
              <a:rect l="l" t="t" r="r" b="b"/>
              <a:pathLst>
                <a:path w="4383926" h="851010">
                  <a:moveTo>
                    <a:pt x="0" y="0"/>
                  </a:moveTo>
                  <a:lnTo>
                    <a:pt x="4383926" y="0"/>
                  </a:lnTo>
                  <a:lnTo>
                    <a:pt x="4383926" y="851010"/>
                  </a:lnTo>
                  <a:lnTo>
                    <a:pt x="0" y="851010"/>
                  </a:lnTo>
                  <a:close/>
                </a:path>
              </a:pathLst>
            </a:custGeom>
            <a:solidFill>
              <a:srgbClr val="000000">
                <a:alpha val="0"/>
              </a:srgbClr>
            </a:solidFill>
          </p:spPr>
        </p:sp>
        <p:sp>
          <p:nvSpPr>
            <p:cNvPr id="28" name="TextBox 28"/>
            <p:cNvSpPr txBox="1"/>
            <p:nvPr/>
          </p:nvSpPr>
          <p:spPr>
            <a:xfrm>
              <a:off x="0" y="-66675"/>
              <a:ext cx="4383926" cy="917685"/>
            </a:xfrm>
            <a:prstGeom prst="rect">
              <a:avLst/>
            </a:prstGeom>
          </p:spPr>
          <p:txBody>
            <a:bodyPr lIns="0" tIns="0" rIns="0" bIns="0" rtlCol="0" anchor="t"/>
            <a:lstStyle/>
            <a:p>
              <a:pPr algn="ctr">
                <a:lnSpc>
                  <a:spcPts val="3600"/>
                </a:lnSpc>
              </a:pPr>
              <a:r>
                <a:rPr lang="en-US" sz="3000" b="1" u="sng">
                  <a:solidFill>
                    <a:srgbClr val="5F59FF"/>
                  </a:solidFill>
                  <a:latin typeface="Arial MT Pro Bold"/>
                  <a:ea typeface="Arial MT Pro Bold"/>
                  <a:cs typeface="Arial MT Pro Bold"/>
                  <a:sym typeface="Arial MT Pro Bold"/>
                  <a:hlinkClick r:id="rId7" tooltip="https://theneurotech.eu/unleashing-power-neurotechnology-mathew-abrams-incf"/>
                </a:rPr>
                <a:t>Read more</a:t>
              </a:r>
            </a:p>
          </p:txBody>
        </p:sp>
      </p:grpSp>
      <p:sp>
        <p:nvSpPr>
          <p:cNvPr id="29" name="Freeform 29" descr="Dibujo de una persona con un paraguas  Descripción generada automáticamente"/>
          <p:cNvSpPr/>
          <p:nvPr/>
        </p:nvSpPr>
        <p:spPr>
          <a:xfrm>
            <a:off x="12879444" y="2233412"/>
            <a:ext cx="2847718" cy="2524324"/>
          </a:xfrm>
          <a:custGeom>
            <a:avLst/>
            <a:gdLst/>
            <a:ahLst/>
            <a:cxnLst/>
            <a:rect l="l" t="t" r="r" b="b"/>
            <a:pathLst>
              <a:path w="2847718" h="2524324">
                <a:moveTo>
                  <a:pt x="0" y="0"/>
                </a:moveTo>
                <a:lnTo>
                  <a:pt x="2847718" y="0"/>
                </a:lnTo>
                <a:lnTo>
                  <a:pt x="2847718" y="2524324"/>
                </a:lnTo>
                <a:lnTo>
                  <a:pt x="0" y="2524324"/>
                </a:lnTo>
                <a:lnTo>
                  <a:pt x="0" y="0"/>
                </a:lnTo>
                <a:close/>
              </a:path>
            </a:pathLst>
          </a:custGeom>
          <a:blipFill>
            <a:blip r:embed="rId8"/>
            <a:stretch>
              <a:fillRect l="-27133" t="-13387" r="-16413" b="-27315"/>
            </a:stretch>
          </a:blipFill>
        </p:spPr>
      </p:sp>
      <p:grpSp>
        <p:nvGrpSpPr>
          <p:cNvPr id="30" name="Group 30"/>
          <p:cNvGrpSpPr/>
          <p:nvPr/>
        </p:nvGrpSpPr>
        <p:grpSpPr>
          <a:xfrm>
            <a:off x="15815340" y="2939576"/>
            <a:ext cx="2348422" cy="1112536"/>
            <a:chOff x="0" y="0"/>
            <a:chExt cx="3131230" cy="1483382"/>
          </a:xfrm>
        </p:grpSpPr>
        <p:sp>
          <p:nvSpPr>
            <p:cNvPr id="31" name="Freeform 31"/>
            <p:cNvSpPr/>
            <p:nvPr/>
          </p:nvSpPr>
          <p:spPr>
            <a:xfrm>
              <a:off x="0" y="0"/>
              <a:ext cx="3131230" cy="1483382"/>
            </a:xfrm>
            <a:custGeom>
              <a:avLst/>
              <a:gdLst/>
              <a:ahLst/>
              <a:cxnLst/>
              <a:rect l="l" t="t" r="r" b="b"/>
              <a:pathLst>
                <a:path w="3131230" h="1483382">
                  <a:moveTo>
                    <a:pt x="0" y="0"/>
                  </a:moveTo>
                  <a:lnTo>
                    <a:pt x="3131230" y="0"/>
                  </a:lnTo>
                  <a:lnTo>
                    <a:pt x="3131230" y="1483382"/>
                  </a:lnTo>
                  <a:lnTo>
                    <a:pt x="0" y="1483382"/>
                  </a:lnTo>
                  <a:close/>
                </a:path>
              </a:pathLst>
            </a:custGeom>
            <a:solidFill>
              <a:srgbClr val="000000">
                <a:alpha val="0"/>
              </a:srgbClr>
            </a:solidFill>
          </p:spPr>
        </p:sp>
        <p:sp>
          <p:nvSpPr>
            <p:cNvPr id="32" name="TextBox 32"/>
            <p:cNvSpPr txBox="1"/>
            <p:nvPr/>
          </p:nvSpPr>
          <p:spPr>
            <a:xfrm>
              <a:off x="0" y="-66675"/>
              <a:ext cx="3131230" cy="1550057"/>
            </a:xfrm>
            <a:prstGeom prst="rect">
              <a:avLst/>
            </a:prstGeom>
          </p:spPr>
          <p:txBody>
            <a:bodyPr lIns="0" tIns="0" rIns="0" bIns="0" rtlCol="0" anchor="t"/>
            <a:lstStyle/>
            <a:p>
              <a:pPr algn="l">
                <a:lnSpc>
                  <a:spcPts val="3600"/>
                </a:lnSpc>
              </a:pPr>
              <a:r>
                <a:rPr lang="en-US" sz="3000" b="1">
                  <a:solidFill>
                    <a:srgbClr val="5F59FF"/>
                  </a:solidFill>
                  <a:latin typeface="Arial MT Pro Bold"/>
                  <a:ea typeface="Arial MT Pro Bold"/>
                  <a:cs typeface="Arial MT Pro Bold"/>
                  <a:sym typeface="Arial MT Pro Bold"/>
                </a:rPr>
                <a:t>Ahmed </a:t>
              </a:r>
            </a:p>
            <a:p>
              <a:pPr algn="l">
                <a:lnSpc>
                  <a:spcPts val="3600"/>
                </a:lnSpc>
              </a:pPr>
              <a:r>
                <a:rPr lang="en-US" sz="3000" b="1">
                  <a:solidFill>
                    <a:srgbClr val="260387"/>
                  </a:solidFill>
                  <a:latin typeface="Arial MT Pro Bold"/>
                  <a:ea typeface="Arial MT Pro Bold"/>
                  <a:cs typeface="Arial MT Pro Bold"/>
                  <a:sym typeface="Arial MT Pro Bold"/>
                </a:rPr>
                <a:t>Aizi</a:t>
              </a:r>
            </a:p>
            <a:p>
              <a:pPr algn="l">
                <a:lnSpc>
                  <a:spcPts val="3600"/>
                </a:lnSpc>
              </a:pPr>
              <a:r>
                <a:rPr lang="en-US" sz="3000">
                  <a:solidFill>
                    <a:srgbClr val="260387"/>
                  </a:solidFill>
                  <a:latin typeface="Arial MT Pro"/>
                  <a:ea typeface="Arial MT Pro"/>
                  <a:cs typeface="Arial MT Pro"/>
                  <a:sym typeface="Arial MT Pro"/>
                </a:rPr>
                <a:t>UMF</a:t>
              </a:r>
            </a:p>
          </p:txBody>
        </p:sp>
      </p:grpSp>
      <p:grpSp>
        <p:nvGrpSpPr>
          <p:cNvPr id="33" name="Group 33"/>
          <p:cNvGrpSpPr/>
          <p:nvPr/>
        </p:nvGrpSpPr>
        <p:grpSpPr>
          <a:xfrm>
            <a:off x="12556299" y="4915834"/>
            <a:ext cx="5096193" cy="3137754"/>
            <a:chOff x="0" y="0"/>
            <a:chExt cx="6794924" cy="4183672"/>
          </a:xfrm>
        </p:grpSpPr>
        <p:sp>
          <p:nvSpPr>
            <p:cNvPr id="34" name="Freeform 34"/>
            <p:cNvSpPr/>
            <p:nvPr/>
          </p:nvSpPr>
          <p:spPr>
            <a:xfrm>
              <a:off x="0" y="0"/>
              <a:ext cx="6794924" cy="4183672"/>
            </a:xfrm>
            <a:custGeom>
              <a:avLst/>
              <a:gdLst/>
              <a:ahLst/>
              <a:cxnLst/>
              <a:rect l="l" t="t" r="r" b="b"/>
              <a:pathLst>
                <a:path w="6794924" h="4183672">
                  <a:moveTo>
                    <a:pt x="0" y="0"/>
                  </a:moveTo>
                  <a:lnTo>
                    <a:pt x="6794924" y="0"/>
                  </a:lnTo>
                  <a:lnTo>
                    <a:pt x="6794924" y="4183672"/>
                  </a:lnTo>
                  <a:lnTo>
                    <a:pt x="0" y="4183672"/>
                  </a:lnTo>
                  <a:close/>
                </a:path>
              </a:pathLst>
            </a:custGeom>
            <a:solidFill>
              <a:srgbClr val="000000">
                <a:alpha val="0"/>
              </a:srgbClr>
            </a:solidFill>
          </p:spPr>
        </p:sp>
        <p:sp>
          <p:nvSpPr>
            <p:cNvPr id="35" name="TextBox 35"/>
            <p:cNvSpPr txBox="1"/>
            <p:nvPr/>
          </p:nvSpPr>
          <p:spPr>
            <a:xfrm>
              <a:off x="0" y="-66675"/>
              <a:ext cx="6794924" cy="4250347"/>
            </a:xfrm>
            <a:prstGeom prst="rect">
              <a:avLst/>
            </a:prstGeom>
          </p:spPr>
          <p:txBody>
            <a:bodyPr lIns="0" tIns="0" rIns="0" bIns="0" rtlCol="0" anchor="t"/>
            <a:lstStyle/>
            <a:p>
              <a:pPr algn="ctr">
                <a:lnSpc>
                  <a:spcPts val="3600"/>
                </a:lnSpc>
              </a:pPr>
              <a:r>
                <a:rPr lang="en-US" sz="3000">
                  <a:solidFill>
                    <a:srgbClr val="260387"/>
                  </a:solidFill>
                  <a:latin typeface="Arial MT Pro"/>
                  <a:ea typeface="Arial MT Pro"/>
                  <a:cs typeface="Arial MT Pro"/>
                  <a:sym typeface="Arial MT Pro"/>
                </a:rPr>
                <a:t>“I was very clinically focused with a planned residency and research path. NeurotechEU has turned me towards a more managerial track”</a:t>
              </a:r>
            </a:p>
          </p:txBody>
        </p:sp>
      </p:grpSp>
      <p:grpSp>
        <p:nvGrpSpPr>
          <p:cNvPr id="36" name="Group 36"/>
          <p:cNvGrpSpPr/>
          <p:nvPr/>
        </p:nvGrpSpPr>
        <p:grpSpPr>
          <a:xfrm>
            <a:off x="13460423" y="7415331"/>
            <a:ext cx="3287944" cy="638258"/>
            <a:chOff x="0" y="0"/>
            <a:chExt cx="4383926" cy="851010"/>
          </a:xfrm>
        </p:grpSpPr>
        <p:sp>
          <p:nvSpPr>
            <p:cNvPr id="37" name="Freeform 37"/>
            <p:cNvSpPr/>
            <p:nvPr/>
          </p:nvSpPr>
          <p:spPr>
            <a:xfrm>
              <a:off x="0" y="0"/>
              <a:ext cx="4383926" cy="851010"/>
            </a:xfrm>
            <a:custGeom>
              <a:avLst/>
              <a:gdLst/>
              <a:ahLst/>
              <a:cxnLst/>
              <a:rect l="l" t="t" r="r" b="b"/>
              <a:pathLst>
                <a:path w="4383926" h="851010">
                  <a:moveTo>
                    <a:pt x="0" y="0"/>
                  </a:moveTo>
                  <a:lnTo>
                    <a:pt x="4383926" y="0"/>
                  </a:lnTo>
                  <a:lnTo>
                    <a:pt x="4383926" y="851010"/>
                  </a:lnTo>
                  <a:lnTo>
                    <a:pt x="0" y="851010"/>
                  </a:lnTo>
                  <a:close/>
                </a:path>
              </a:pathLst>
            </a:custGeom>
            <a:solidFill>
              <a:srgbClr val="000000">
                <a:alpha val="0"/>
              </a:srgbClr>
            </a:solidFill>
          </p:spPr>
        </p:sp>
        <p:sp>
          <p:nvSpPr>
            <p:cNvPr id="38" name="TextBox 38"/>
            <p:cNvSpPr txBox="1"/>
            <p:nvPr/>
          </p:nvSpPr>
          <p:spPr>
            <a:xfrm>
              <a:off x="0" y="-66675"/>
              <a:ext cx="4383926" cy="917685"/>
            </a:xfrm>
            <a:prstGeom prst="rect">
              <a:avLst/>
            </a:prstGeom>
          </p:spPr>
          <p:txBody>
            <a:bodyPr lIns="0" tIns="0" rIns="0" bIns="0" rtlCol="0" anchor="t"/>
            <a:lstStyle/>
            <a:p>
              <a:pPr algn="ctr">
                <a:lnSpc>
                  <a:spcPts val="3600"/>
                </a:lnSpc>
              </a:pPr>
              <a:r>
                <a:rPr lang="en-US" sz="3000" b="1" u="sng">
                  <a:solidFill>
                    <a:srgbClr val="5F59FF"/>
                  </a:solidFill>
                  <a:latin typeface="Arial MT Pro Bold"/>
                  <a:ea typeface="Arial MT Pro Bold"/>
                  <a:cs typeface="Arial MT Pro Bold"/>
                  <a:sym typeface="Arial MT Pro Bold"/>
                  <a:hlinkClick r:id="rId9" tooltip="https://theneurotech.eu/bridging-medicine-and-technology-ahmed-aizi-umf"/>
                </a:rPr>
                <a:t>Read more</a:t>
              </a:r>
            </a:p>
            <a:p>
              <a:pPr algn="l">
                <a:lnSpc>
                  <a:spcPts val="3600"/>
                </a:lnSpc>
              </a:pPr>
              <a:endParaRPr lang="en-US" sz="3000" b="1" u="sng">
                <a:solidFill>
                  <a:srgbClr val="5F59FF"/>
                </a:solidFill>
                <a:latin typeface="Arial MT Pro Bold"/>
                <a:ea typeface="Arial MT Pro Bold"/>
                <a:cs typeface="Arial MT Pro Bold"/>
                <a:sym typeface="Arial MT Pro Bold"/>
                <a:hlinkClick r:id="rId9" tooltip="https://theneurotech.eu/bridging-medicine-and-technology-ahmed-aizi-umf"/>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9" tooltip="https://theneurotech.eu/bridging-medicine-and-technology-ahmed-aizi-umf"/>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9" tooltip="https://theneurotech.eu/bridging-medicine-and-technology-ahmed-aizi-umf"/>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9" tooltip="https://theneurotech.eu/bridging-medicine-and-technology-ahmed-aizi-umf"/>
              </a:endParaRPr>
            </a:p>
            <a:p>
              <a:pPr algn="l">
                <a:lnSpc>
                  <a:spcPts val="3600"/>
                </a:lnSpc>
              </a:pPr>
              <a:endParaRPr lang="en-US" sz="3000" b="1" u="sng">
                <a:solidFill>
                  <a:srgbClr val="5F59FF"/>
                </a:solidFill>
                <a:latin typeface="Arial MT Pro Bold"/>
                <a:ea typeface="Arial MT Pro Bold"/>
                <a:cs typeface="Arial MT Pro Bold"/>
                <a:sym typeface="Arial MT Pro Bold"/>
                <a:hlinkClick r:id="rId9" tooltip="https://theneurotech.eu/bridging-medicine-and-technology-ahmed-aizi-umf"/>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60387"/>
        </a:solidFill>
        <a:effectLst/>
      </p:bgPr>
    </p:bg>
    <p:spTree>
      <p:nvGrpSpPr>
        <p:cNvPr id="1" name=""/>
        <p:cNvGrpSpPr/>
        <p:nvPr/>
      </p:nvGrpSpPr>
      <p:grpSpPr>
        <a:xfrm>
          <a:off x="0" y="0"/>
          <a:ext cx="0" cy="0"/>
          <a:chOff x="0" y="0"/>
          <a:chExt cx="0" cy="0"/>
        </a:xfrm>
      </p:grpSpPr>
      <p:sp>
        <p:nvSpPr>
          <p:cNvPr id="2" name="Freeform 2" descr="A blue and black background  Description automatically generated"/>
          <p:cNvSpPr/>
          <p:nvPr/>
        </p:nvSpPr>
        <p:spPr>
          <a:xfrm>
            <a:off x="-143301" y="0"/>
            <a:ext cx="18431301" cy="10367607"/>
          </a:xfrm>
          <a:custGeom>
            <a:avLst/>
            <a:gdLst/>
            <a:ahLst/>
            <a:cxnLst/>
            <a:rect l="l" t="t" r="r" b="b"/>
            <a:pathLst>
              <a:path w="18431301" h="10367607">
                <a:moveTo>
                  <a:pt x="0" y="0"/>
                </a:moveTo>
                <a:lnTo>
                  <a:pt x="18431301" y="0"/>
                </a:lnTo>
                <a:lnTo>
                  <a:pt x="18431301" y="10367607"/>
                </a:lnTo>
                <a:lnTo>
                  <a:pt x="0" y="10367607"/>
                </a:lnTo>
                <a:lnTo>
                  <a:pt x="0" y="0"/>
                </a:lnTo>
                <a:close/>
              </a:path>
            </a:pathLst>
          </a:custGeom>
          <a:blipFill>
            <a:blip r:embed="rId2"/>
            <a:stretch>
              <a:fillRect/>
            </a:stretch>
          </a:blipFill>
        </p:spPr>
      </p:sp>
      <p:sp>
        <p:nvSpPr>
          <p:cNvPr id="3" name="Freeform 3"/>
          <p:cNvSpPr/>
          <p:nvPr/>
        </p:nvSpPr>
        <p:spPr>
          <a:xfrm>
            <a:off x="490162" y="326848"/>
            <a:ext cx="4654803" cy="1620000"/>
          </a:xfrm>
          <a:custGeom>
            <a:avLst/>
            <a:gdLst/>
            <a:ahLst/>
            <a:cxnLst/>
            <a:rect l="l" t="t" r="r" b="b"/>
            <a:pathLst>
              <a:path w="4654803" h="1620000">
                <a:moveTo>
                  <a:pt x="0" y="0"/>
                </a:moveTo>
                <a:lnTo>
                  <a:pt x="4654804" y="0"/>
                </a:lnTo>
                <a:lnTo>
                  <a:pt x="4654804"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767445" y="3436918"/>
            <a:ext cx="11018156" cy="3974929"/>
            <a:chOff x="0" y="0"/>
            <a:chExt cx="14690874" cy="5299906"/>
          </a:xfrm>
        </p:grpSpPr>
        <p:sp>
          <p:nvSpPr>
            <p:cNvPr id="5" name="Freeform 5"/>
            <p:cNvSpPr/>
            <p:nvPr/>
          </p:nvSpPr>
          <p:spPr>
            <a:xfrm>
              <a:off x="0" y="0"/>
              <a:ext cx="14690874" cy="5299906"/>
            </a:xfrm>
            <a:custGeom>
              <a:avLst/>
              <a:gdLst/>
              <a:ahLst/>
              <a:cxnLst/>
              <a:rect l="l" t="t" r="r" b="b"/>
              <a:pathLst>
                <a:path w="14690874" h="5299906">
                  <a:moveTo>
                    <a:pt x="0" y="0"/>
                  </a:moveTo>
                  <a:lnTo>
                    <a:pt x="14690874" y="0"/>
                  </a:lnTo>
                  <a:lnTo>
                    <a:pt x="14690874" y="5299906"/>
                  </a:lnTo>
                  <a:lnTo>
                    <a:pt x="0" y="5299906"/>
                  </a:lnTo>
                  <a:close/>
                </a:path>
              </a:pathLst>
            </a:custGeom>
            <a:solidFill>
              <a:srgbClr val="000000">
                <a:alpha val="0"/>
              </a:srgbClr>
            </a:solidFill>
          </p:spPr>
        </p:sp>
        <p:sp>
          <p:nvSpPr>
            <p:cNvPr id="6" name="TextBox 6"/>
            <p:cNvSpPr txBox="1"/>
            <p:nvPr/>
          </p:nvSpPr>
          <p:spPr>
            <a:xfrm>
              <a:off x="0" y="-57150"/>
              <a:ext cx="14690874" cy="5357056"/>
            </a:xfrm>
            <a:prstGeom prst="rect">
              <a:avLst/>
            </a:prstGeom>
          </p:spPr>
          <p:txBody>
            <a:bodyPr lIns="0" tIns="0" rIns="0" bIns="0" rtlCol="0" anchor="t"/>
            <a:lstStyle/>
            <a:p>
              <a:pPr algn="l">
                <a:lnSpc>
                  <a:spcPts val="7128"/>
                </a:lnSpc>
              </a:pPr>
              <a:r>
                <a:rPr lang="en-US" sz="6600">
                  <a:solidFill>
                    <a:srgbClr val="FFFFFF"/>
                  </a:solidFill>
                  <a:latin typeface="Arial MT Pro"/>
                  <a:ea typeface="Arial MT Pro"/>
                  <a:cs typeface="Arial MT Pro"/>
                  <a:sym typeface="Arial MT Pro"/>
                </a:rPr>
                <a:t>Thank you for</a:t>
              </a:r>
            </a:p>
            <a:p>
              <a:pPr algn="l">
                <a:lnSpc>
                  <a:spcPts val="7128"/>
                </a:lnSpc>
              </a:pPr>
              <a:r>
                <a:rPr lang="en-US" sz="6600">
                  <a:solidFill>
                    <a:srgbClr val="FFFFFF"/>
                  </a:solidFill>
                  <a:latin typeface="Arial MT Pro"/>
                  <a:ea typeface="Arial MT Pro"/>
                  <a:cs typeface="Arial MT Pro"/>
                  <a:sym typeface="Arial MT Pro"/>
                </a:rPr>
                <a:t>your attention</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73600" y="3864123"/>
            <a:ext cx="5540000" cy="2063917"/>
          </a:xfrm>
          <a:custGeom>
            <a:avLst/>
            <a:gdLst/>
            <a:ahLst/>
            <a:cxnLst/>
            <a:rect l="l" t="t" r="r" b="b"/>
            <a:pathLst>
              <a:path w="5540000" h="2063917">
                <a:moveTo>
                  <a:pt x="0" y="0"/>
                </a:moveTo>
                <a:lnTo>
                  <a:pt x="5539999" y="0"/>
                </a:lnTo>
                <a:lnTo>
                  <a:pt x="5539999" y="2063917"/>
                </a:lnTo>
                <a:lnTo>
                  <a:pt x="0" y="2063917"/>
                </a:lnTo>
                <a:lnTo>
                  <a:pt x="0" y="0"/>
                </a:lnTo>
                <a:close/>
              </a:path>
            </a:pathLst>
          </a:custGeom>
          <a:blipFill>
            <a:blip r:embed="rId2">
              <a:extLst>
                <a:ext uri="{96DAC541-7B7A-43D3-8B79-37D633B846F1}">
                  <asvg:svgBlip xmlns:asvg="http://schemas.microsoft.com/office/drawing/2016/SVG/main" r:embed="rId3"/>
                </a:ext>
              </a:extLst>
            </a:blip>
            <a:stretch>
              <a:fillRect l="-3478" r="-3478"/>
            </a:stretch>
          </a:blipFill>
        </p:spPr>
      </p:sp>
      <p:grpSp>
        <p:nvGrpSpPr>
          <p:cNvPr id="3" name="Group 3"/>
          <p:cNvGrpSpPr/>
          <p:nvPr/>
        </p:nvGrpSpPr>
        <p:grpSpPr>
          <a:xfrm>
            <a:off x="5943600" y="9122834"/>
            <a:ext cx="6096000" cy="600165"/>
            <a:chOff x="0" y="0"/>
            <a:chExt cx="8128000" cy="800220"/>
          </a:xfrm>
        </p:grpSpPr>
        <p:sp>
          <p:nvSpPr>
            <p:cNvPr id="4" name="Freeform 4"/>
            <p:cNvSpPr/>
            <p:nvPr/>
          </p:nvSpPr>
          <p:spPr>
            <a:xfrm>
              <a:off x="0" y="0"/>
              <a:ext cx="8128000" cy="800220"/>
            </a:xfrm>
            <a:custGeom>
              <a:avLst/>
              <a:gdLst/>
              <a:ahLst/>
              <a:cxnLst/>
              <a:rect l="l" t="t" r="r" b="b"/>
              <a:pathLst>
                <a:path w="8128000" h="800220">
                  <a:moveTo>
                    <a:pt x="0" y="0"/>
                  </a:moveTo>
                  <a:lnTo>
                    <a:pt x="8128000" y="0"/>
                  </a:lnTo>
                  <a:lnTo>
                    <a:pt x="8128000" y="800220"/>
                  </a:lnTo>
                  <a:lnTo>
                    <a:pt x="0" y="800220"/>
                  </a:lnTo>
                  <a:close/>
                </a:path>
              </a:pathLst>
            </a:custGeom>
            <a:solidFill>
              <a:srgbClr val="000000">
                <a:alpha val="0"/>
              </a:srgbClr>
            </a:solidFill>
          </p:spPr>
        </p:sp>
        <p:sp>
          <p:nvSpPr>
            <p:cNvPr id="5" name="TextBox 5"/>
            <p:cNvSpPr txBox="1"/>
            <p:nvPr/>
          </p:nvSpPr>
          <p:spPr>
            <a:xfrm>
              <a:off x="0" y="-66675"/>
              <a:ext cx="8128000" cy="866895"/>
            </a:xfrm>
            <a:prstGeom prst="rect">
              <a:avLst/>
            </a:prstGeom>
          </p:spPr>
          <p:txBody>
            <a:bodyPr lIns="0" tIns="0" rIns="0" bIns="0" rtlCol="0" anchor="t"/>
            <a:lstStyle/>
            <a:p>
              <a:pPr algn="ctr">
                <a:lnSpc>
                  <a:spcPts val="3600"/>
                </a:lnSpc>
              </a:pPr>
              <a:r>
                <a:rPr lang="en-US" sz="3000">
                  <a:solidFill>
                    <a:srgbClr val="260387"/>
                  </a:solidFill>
                  <a:latin typeface="Arial MT Pro"/>
                  <a:ea typeface="Arial MT Pro"/>
                  <a:cs typeface="Arial MT Pro"/>
                  <a:sym typeface="Arial MT Pro"/>
                </a:rPr>
                <a:t>neurotech.eu</a:t>
              </a:r>
            </a:p>
          </p:txBody>
        </p:sp>
      </p:grpSp>
      <p:sp>
        <p:nvSpPr>
          <p:cNvPr id="6" name="Freeform 6"/>
          <p:cNvSpPr/>
          <p:nvPr/>
        </p:nvSpPr>
        <p:spPr>
          <a:xfrm>
            <a:off x="9144000" y="4306207"/>
            <a:ext cx="5287693" cy="1179750"/>
          </a:xfrm>
          <a:custGeom>
            <a:avLst/>
            <a:gdLst/>
            <a:ahLst/>
            <a:cxnLst/>
            <a:rect l="l" t="t" r="r" b="b"/>
            <a:pathLst>
              <a:path w="5287693" h="1179750">
                <a:moveTo>
                  <a:pt x="0" y="0"/>
                </a:moveTo>
                <a:lnTo>
                  <a:pt x="5287693" y="0"/>
                </a:lnTo>
                <a:lnTo>
                  <a:pt x="5287693" y="1179750"/>
                </a:lnTo>
                <a:lnTo>
                  <a:pt x="0" y="1179750"/>
                </a:lnTo>
                <a:lnTo>
                  <a:pt x="0" y="0"/>
                </a:lnTo>
                <a:close/>
              </a:path>
            </a:pathLst>
          </a:custGeom>
          <a:blipFill>
            <a:blip r:embed="rId4"/>
            <a:stretch>
              <a:fillRect/>
            </a:stretch>
          </a:blipFill>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60387"/>
        </a:solidFill>
        <a:effectLst/>
      </p:bgPr>
    </p:bg>
    <p:spTree>
      <p:nvGrpSpPr>
        <p:cNvPr id="1" name=""/>
        <p:cNvGrpSpPr/>
        <p:nvPr/>
      </p:nvGrpSpPr>
      <p:grpSpPr>
        <a:xfrm>
          <a:off x="0" y="0"/>
          <a:ext cx="0" cy="0"/>
          <a:chOff x="0" y="0"/>
          <a:chExt cx="0" cy="0"/>
        </a:xfrm>
      </p:grpSpPr>
      <p:sp>
        <p:nvSpPr>
          <p:cNvPr id="2" name="Freeform 2" descr="A blue and black background  Description automatically generated"/>
          <p:cNvSpPr/>
          <p:nvPr/>
        </p:nvSpPr>
        <p:spPr>
          <a:xfrm>
            <a:off x="-143301" y="0"/>
            <a:ext cx="18431301" cy="10367607"/>
          </a:xfrm>
          <a:custGeom>
            <a:avLst/>
            <a:gdLst/>
            <a:ahLst/>
            <a:cxnLst/>
            <a:rect l="l" t="t" r="r" b="b"/>
            <a:pathLst>
              <a:path w="18431301" h="10367607">
                <a:moveTo>
                  <a:pt x="0" y="0"/>
                </a:moveTo>
                <a:lnTo>
                  <a:pt x="18431301" y="0"/>
                </a:lnTo>
                <a:lnTo>
                  <a:pt x="18431301" y="10367607"/>
                </a:lnTo>
                <a:lnTo>
                  <a:pt x="0" y="10367607"/>
                </a:lnTo>
                <a:lnTo>
                  <a:pt x="0" y="0"/>
                </a:lnTo>
                <a:close/>
              </a:path>
            </a:pathLst>
          </a:custGeom>
          <a:blipFill>
            <a:blip r:embed="rId2"/>
            <a:stretch>
              <a:fillRect/>
            </a:stretch>
          </a:blipFill>
        </p:spPr>
      </p:sp>
      <p:sp>
        <p:nvSpPr>
          <p:cNvPr id="3" name="Freeform 3"/>
          <p:cNvSpPr/>
          <p:nvPr/>
        </p:nvSpPr>
        <p:spPr>
          <a:xfrm>
            <a:off x="490162" y="326848"/>
            <a:ext cx="4654803" cy="1620000"/>
          </a:xfrm>
          <a:custGeom>
            <a:avLst/>
            <a:gdLst/>
            <a:ahLst/>
            <a:cxnLst/>
            <a:rect l="l" t="t" r="r" b="b"/>
            <a:pathLst>
              <a:path w="4654803" h="1620000">
                <a:moveTo>
                  <a:pt x="0" y="0"/>
                </a:moveTo>
                <a:lnTo>
                  <a:pt x="4654804" y="0"/>
                </a:lnTo>
                <a:lnTo>
                  <a:pt x="4654804"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CF3E6"/>
        </a:solidFill>
        <a:effectLst/>
      </p:bgPr>
    </p:bg>
    <p:spTree>
      <p:nvGrpSpPr>
        <p:cNvPr id="1" name=""/>
        <p:cNvGrpSpPr/>
        <p:nvPr/>
      </p:nvGrpSpPr>
      <p:grpSpPr>
        <a:xfrm>
          <a:off x="0" y="0"/>
          <a:ext cx="0" cy="0"/>
          <a:chOff x="0" y="0"/>
          <a:chExt cx="0" cy="0"/>
        </a:xfrm>
      </p:grpSpPr>
      <p:sp>
        <p:nvSpPr>
          <p:cNvPr id="2" name="Freeform 2" descr="A blurry image of a diamond shaped object  Description automatically generated"/>
          <p:cNvSpPr/>
          <p:nvPr/>
        </p:nvSpPr>
        <p:spPr>
          <a:xfrm>
            <a:off x="-327546" y="-184245"/>
            <a:ext cx="18615546" cy="10471245"/>
          </a:xfrm>
          <a:custGeom>
            <a:avLst/>
            <a:gdLst/>
            <a:ahLst/>
            <a:cxnLst/>
            <a:rect l="l" t="t" r="r" b="b"/>
            <a:pathLst>
              <a:path w="18615546" h="10471245">
                <a:moveTo>
                  <a:pt x="0" y="0"/>
                </a:moveTo>
                <a:lnTo>
                  <a:pt x="18615546" y="0"/>
                </a:lnTo>
                <a:lnTo>
                  <a:pt x="18615546" y="10471245"/>
                </a:lnTo>
                <a:lnTo>
                  <a:pt x="0" y="10471245"/>
                </a:lnTo>
                <a:lnTo>
                  <a:pt x="0" y="0"/>
                </a:lnTo>
                <a:close/>
              </a:path>
            </a:pathLst>
          </a:custGeom>
          <a:blipFill>
            <a:blip r:embed="rId2"/>
            <a:stretch>
              <a:fillRect/>
            </a:stretch>
          </a:blipFill>
        </p:spPr>
      </p:sp>
      <p:sp>
        <p:nvSpPr>
          <p:cNvPr id="3" name="Freeform 3"/>
          <p:cNvSpPr/>
          <p:nvPr/>
        </p:nvSpPr>
        <p:spPr>
          <a:xfrm>
            <a:off x="490162" y="326847"/>
            <a:ext cx="4654800" cy="1620000"/>
          </a:xfrm>
          <a:custGeom>
            <a:avLst/>
            <a:gdLst/>
            <a:ahLst/>
            <a:cxnLst/>
            <a:rect l="l" t="t" r="r" b="b"/>
            <a:pathLst>
              <a:path w="4654800" h="1620000">
                <a:moveTo>
                  <a:pt x="0" y="0"/>
                </a:moveTo>
                <a:lnTo>
                  <a:pt x="4654800" y="0"/>
                </a:lnTo>
                <a:lnTo>
                  <a:pt x="4654800" y="1620000"/>
                </a:lnTo>
                <a:lnTo>
                  <a:pt x="0" y="1620000"/>
                </a:lnTo>
                <a:lnTo>
                  <a:pt x="0" y="0"/>
                </a:lnTo>
                <a:close/>
              </a:path>
            </a:pathLst>
          </a:custGeom>
          <a:blipFill>
            <a:blip r:embed="rId3">
              <a:extLst>
                <a:ext uri="{96DAC541-7B7A-43D3-8B79-37D633B846F1}">
                  <asvg:svgBlip xmlns:asvg="http://schemas.microsoft.com/office/drawing/2016/SVG/main" r:embed="rId4"/>
                </a:ext>
              </a:extLst>
            </a:blip>
            <a:stretch>
              <a:fillRect t="-239" b="-239"/>
            </a:stretch>
          </a:blipFill>
        </p:spPr>
      </p:sp>
      <p:grpSp>
        <p:nvGrpSpPr>
          <p:cNvPr id="4" name="Group 4"/>
          <p:cNvGrpSpPr/>
          <p:nvPr/>
        </p:nvGrpSpPr>
        <p:grpSpPr>
          <a:xfrm>
            <a:off x="13286810" y="9722512"/>
            <a:ext cx="4114800" cy="547688"/>
            <a:chOff x="0" y="0"/>
            <a:chExt cx="5486400" cy="730250"/>
          </a:xfrm>
        </p:grpSpPr>
        <p:sp>
          <p:nvSpPr>
            <p:cNvPr id="5" name="Freeform 5"/>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6" name="TextBox 6"/>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15 January 2025</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Text slide title (max 2 lines)</a:t>
              </a:r>
            </a:p>
          </p:txBody>
        </p:sp>
      </p:grpSp>
      <p:grpSp>
        <p:nvGrpSpPr>
          <p:cNvPr id="6" name="Group 6"/>
          <p:cNvGrpSpPr/>
          <p:nvPr/>
        </p:nvGrpSpPr>
        <p:grpSpPr>
          <a:xfrm>
            <a:off x="767448" y="2757720"/>
            <a:ext cx="10205352" cy="6527007"/>
            <a:chOff x="0" y="0"/>
            <a:chExt cx="13607136" cy="8702676"/>
          </a:xfrm>
        </p:grpSpPr>
        <p:sp>
          <p:nvSpPr>
            <p:cNvPr id="7" name="Freeform 7"/>
            <p:cNvSpPr/>
            <p:nvPr/>
          </p:nvSpPr>
          <p:spPr>
            <a:xfrm>
              <a:off x="0" y="0"/>
              <a:ext cx="13607137" cy="8702676"/>
            </a:xfrm>
            <a:custGeom>
              <a:avLst/>
              <a:gdLst/>
              <a:ahLst/>
              <a:cxnLst/>
              <a:rect l="l" t="t" r="r" b="b"/>
              <a:pathLst>
                <a:path w="13607137" h="8702676">
                  <a:moveTo>
                    <a:pt x="0" y="0"/>
                  </a:moveTo>
                  <a:lnTo>
                    <a:pt x="13607137" y="0"/>
                  </a:lnTo>
                  <a:lnTo>
                    <a:pt x="13607137" y="8702676"/>
                  </a:lnTo>
                  <a:lnTo>
                    <a:pt x="0" y="8702676"/>
                  </a:lnTo>
                  <a:close/>
                </a:path>
              </a:pathLst>
            </a:custGeom>
            <a:solidFill>
              <a:srgbClr val="000000">
                <a:alpha val="0"/>
              </a:srgbClr>
            </a:solidFill>
          </p:spPr>
        </p:sp>
        <p:sp>
          <p:nvSpPr>
            <p:cNvPr id="8" name="TextBox 8"/>
            <p:cNvSpPr txBox="1"/>
            <p:nvPr/>
          </p:nvSpPr>
          <p:spPr>
            <a:xfrm>
              <a:off x="0" y="-66675"/>
              <a:ext cx="13607136" cy="8769351"/>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Lorem ipsum dolor sit amet, consectetur adipiscing elit, sed do eiusmod tempor incididunt ut labore et dolore magna aliqua. Ut enim ad minim veniam, quis nostrud exercitation ullamco laboris nisi ut aliquip ex ea commodo consequat.</a:t>
              </a:r>
            </a:p>
            <a:p>
              <a:pPr algn="l">
                <a:lnSpc>
                  <a:spcPts val="3600"/>
                </a:lnSpc>
              </a:pPr>
              <a:endParaRPr lang="en-US" sz="3000">
                <a:solidFill>
                  <a:srgbClr val="260387"/>
                </a:solidFill>
                <a:latin typeface="Arial MT Pro"/>
                <a:ea typeface="Arial MT Pro"/>
                <a:cs typeface="Arial MT Pro"/>
                <a:sym typeface="Arial MT Pro"/>
              </a:endParaRPr>
            </a:p>
            <a:p>
              <a:pPr algn="l">
                <a:lnSpc>
                  <a:spcPts val="3600"/>
                </a:lnSpc>
              </a:pPr>
              <a:r>
                <a:rPr lang="en-US" sz="3000">
                  <a:solidFill>
                    <a:srgbClr val="260387"/>
                  </a:solidFill>
                  <a:latin typeface="Arial MT Pro"/>
                  <a:ea typeface="Arial MT Pro"/>
                  <a:cs typeface="Arial MT Pro"/>
                  <a:sym typeface="Arial MT Pro"/>
                </a:rPr>
                <a:t>Lorem ipsum dolor sit amet, consectetur adipiscing elit, sed do eiusmod tempor incidi dunt ut labore et dolore magna aliqua.</a:t>
              </a: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620"/>
                </a:lnSpc>
              </a:pPr>
              <a:r>
                <a:rPr lang="en-US" sz="1350">
                  <a:solidFill>
                    <a:srgbClr val="5F59FF"/>
                  </a:solidFill>
                  <a:latin typeface="Arial MT Pro"/>
                  <a:ea typeface="Arial MT Pro"/>
                  <a:cs typeface="Arial MT Pro"/>
                  <a:sym typeface="Arial MT Pro"/>
                </a:rPr>
                <a:t>15 January 2025</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2 columns text slide</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15 January 2025</a:t>
              </a:r>
            </a:p>
          </p:txBody>
        </p:sp>
      </p:grpSp>
      <p:grpSp>
        <p:nvGrpSpPr>
          <p:cNvPr id="9" name="Group 9"/>
          <p:cNvGrpSpPr/>
          <p:nvPr/>
        </p:nvGrpSpPr>
        <p:grpSpPr>
          <a:xfrm>
            <a:off x="767448" y="2757720"/>
            <a:ext cx="8054819" cy="6527007"/>
            <a:chOff x="0" y="0"/>
            <a:chExt cx="10739758" cy="8702676"/>
          </a:xfrm>
        </p:grpSpPr>
        <p:sp>
          <p:nvSpPr>
            <p:cNvPr id="10" name="Freeform 10"/>
            <p:cNvSpPr/>
            <p:nvPr/>
          </p:nvSpPr>
          <p:spPr>
            <a:xfrm>
              <a:off x="0" y="0"/>
              <a:ext cx="10739758" cy="8702676"/>
            </a:xfrm>
            <a:custGeom>
              <a:avLst/>
              <a:gdLst/>
              <a:ahLst/>
              <a:cxnLst/>
              <a:rect l="l" t="t" r="r" b="b"/>
              <a:pathLst>
                <a:path w="10739758" h="8702676">
                  <a:moveTo>
                    <a:pt x="0" y="0"/>
                  </a:moveTo>
                  <a:lnTo>
                    <a:pt x="10739758" y="0"/>
                  </a:lnTo>
                  <a:lnTo>
                    <a:pt x="10739758" y="8702676"/>
                  </a:lnTo>
                  <a:lnTo>
                    <a:pt x="0" y="8702676"/>
                  </a:lnTo>
                  <a:close/>
                </a:path>
              </a:pathLst>
            </a:custGeom>
            <a:solidFill>
              <a:srgbClr val="000000">
                <a:alpha val="0"/>
              </a:srgbClr>
            </a:solidFill>
          </p:spPr>
        </p:sp>
        <p:sp>
          <p:nvSpPr>
            <p:cNvPr id="11" name="TextBox 11"/>
            <p:cNvSpPr txBox="1"/>
            <p:nvPr/>
          </p:nvSpPr>
          <p:spPr>
            <a:xfrm>
              <a:off x="0" y="-66675"/>
              <a:ext cx="10739758" cy="8769351"/>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Lorem ipsum dolor sit amet, consectetur adipiscing elit, sed do eiusmod tempor incididunt ut labore et dolore magna aliqua. </a:t>
              </a:r>
            </a:p>
            <a:p>
              <a:pPr algn="l">
                <a:lnSpc>
                  <a:spcPts val="3600"/>
                </a:lnSpc>
              </a:pPr>
              <a:r>
                <a:rPr lang="en-US" sz="3000">
                  <a:solidFill>
                    <a:srgbClr val="260387"/>
                  </a:solidFill>
                  <a:latin typeface="Arial MT Pro"/>
                  <a:ea typeface="Arial MT Pro"/>
                  <a:cs typeface="Arial MT Pro"/>
                  <a:sym typeface="Arial MT Pro"/>
                </a:rPr>
                <a:t>Ut enim ad minim veniam, quis nostrud exercitation ullamco laboris nisi ut aliquip </a:t>
              </a:r>
            </a:p>
            <a:p>
              <a:pPr algn="l">
                <a:lnSpc>
                  <a:spcPts val="3600"/>
                </a:lnSpc>
              </a:pPr>
              <a:r>
                <a:rPr lang="en-US" sz="3000">
                  <a:solidFill>
                    <a:srgbClr val="260387"/>
                  </a:solidFill>
                  <a:latin typeface="Arial MT Pro"/>
                  <a:ea typeface="Arial MT Pro"/>
                  <a:cs typeface="Arial MT Pro"/>
                  <a:sym typeface="Arial MT Pro"/>
                </a:rPr>
                <a:t>ex ea commodo consequat.</a:t>
              </a:r>
            </a:p>
          </p:txBody>
        </p:sp>
      </p:grpSp>
      <p:grpSp>
        <p:nvGrpSpPr>
          <p:cNvPr id="12" name="Group 12"/>
          <p:cNvGrpSpPr/>
          <p:nvPr/>
        </p:nvGrpSpPr>
        <p:grpSpPr>
          <a:xfrm>
            <a:off x="9334326" y="2757720"/>
            <a:ext cx="8056800" cy="6528600"/>
            <a:chOff x="0" y="0"/>
            <a:chExt cx="10742400" cy="8704800"/>
          </a:xfrm>
        </p:grpSpPr>
        <p:sp>
          <p:nvSpPr>
            <p:cNvPr id="13" name="Freeform 13"/>
            <p:cNvSpPr/>
            <p:nvPr/>
          </p:nvSpPr>
          <p:spPr>
            <a:xfrm>
              <a:off x="0" y="0"/>
              <a:ext cx="10742400" cy="8704800"/>
            </a:xfrm>
            <a:custGeom>
              <a:avLst/>
              <a:gdLst/>
              <a:ahLst/>
              <a:cxnLst/>
              <a:rect l="l" t="t" r="r" b="b"/>
              <a:pathLst>
                <a:path w="10742400" h="8704800">
                  <a:moveTo>
                    <a:pt x="0" y="0"/>
                  </a:moveTo>
                  <a:lnTo>
                    <a:pt x="10742400" y="0"/>
                  </a:lnTo>
                  <a:lnTo>
                    <a:pt x="10742400" y="8704800"/>
                  </a:lnTo>
                  <a:lnTo>
                    <a:pt x="0" y="8704800"/>
                  </a:lnTo>
                  <a:close/>
                </a:path>
              </a:pathLst>
            </a:custGeom>
            <a:solidFill>
              <a:srgbClr val="000000">
                <a:alpha val="0"/>
              </a:srgbClr>
            </a:solidFill>
          </p:spPr>
        </p:sp>
        <p:sp>
          <p:nvSpPr>
            <p:cNvPr id="14" name="TextBox 14"/>
            <p:cNvSpPr txBox="1"/>
            <p:nvPr/>
          </p:nvSpPr>
          <p:spPr>
            <a:xfrm>
              <a:off x="0" y="-66675"/>
              <a:ext cx="10742400" cy="8771475"/>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Lorem ipsum dolor sit amet, consectetur adipiscing elit, sed do eiusmod tempor incididunt ut labore et dolore magna aliqua. </a:t>
              </a:r>
            </a:p>
            <a:p>
              <a:pPr algn="l">
                <a:lnSpc>
                  <a:spcPts val="3600"/>
                </a:lnSpc>
              </a:pPr>
              <a:r>
                <a:rPr lang="en-US" sz="3000">
                  <a:solidFill>
                    <a:srgbClr val="260387"/>
                  </a:solidFill>
                  <a:latin typeface="Arial MT Pro"/>
                  <a:ea typeface="Arial MT Pro"/>
                  <a:cs typeface="Arial MT Pro"/>
                  <a:sym typeface="Arial MT Pro"/>
                </a:rPr>
                <a:t>Ut enim ad minim veniam, quis nostrud exercitation ullamco laboris nisi ut aliquip </a:t>
              </a:r>
            </a:p>
            <a:p>
              <a:pPr algn="l">
                <a:lnSpc>
                  <a:spcPts val="3600"/>
                </a:lnSpc>
              </a:pPr>
              <a:r>
                <a:rPr lang="en-US" sz="3000">
                  <a:solidFill>
                    <a:srgbClr val="260387"/>
                  </a:solidFill>
                  <a:latin typeface="Arial MT Pro"/>
                  <a:ea typeface="Arial MT Pro"/>
                  <a:cs typeface="Arial MT Pro"/>
                  <a:sym typeface="Arial MT Pro"/>
                </a:rPr>
                <a:t>ex ea commodo consequat.</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000" cy="1812472"/>
            <a:chOff x="0" y="0"/>
            <a:chExt cx="10368000" cy="2416630"/>
          </a:xfrm>
        </p:grpSpPr>
        <p:sp>
          <p:nvSpPr>
            <p:cNvPr id="4" name="Freeform 4"/>
            <p:cNvSpPr/>
            <p:nvPr/>
          </p:nvSpPr>
          <p:spPr>
            <a:xfrm>
              <a:off x="0" y="0"/>
              <a:ext cx="10368000" cy="2416630"/>
            </a:xfrm>
            <a:custGeom>
              <a:avLst/>
              <a:gdLst/>
              <a:ahLst/>
              <a:cxnLst/>
              <a:rect l="l" t="t" r="r" b="b"/>
              <a:pathLst>
                <a:path w="10368000" h="2416630">
                  <a:moveTo>
                    <a:pt x="0" y="0"/>
                  </a:moveTo>
                  <a:lnTo>
                    <a:pt x="10368000" y="0"/>
                  </a:lnTo>
                  <a:lnTo>
                    <a:pt x="10368000" y="2416630"/>
                  </a:lnTo>
                  <a:lnTo>
                    <a:pt x="0" y="2416630"/>
                  </a:lnTo>
                  <a:close/>
                </a:path>
              </a:pathLst>
            </a:custGeom>
            <a:solidFill>
              <a:srgbClr val="000000">
                <a:alpha val="0"/>
              </a:srgbClr>
            </a:solidFill>
          </p:spPr>
        </p:sp>
        <p:sp>
          <p:nvSpPr>
            <p:cNvPr id="5" name="TextBox 5"/>
            <p:cNvSpPr txBox="1"/>
            <p:nvPr/>
          </p:nvSpPr>
          <p:spPr>
            <a:xfrm>
              <a:off x="0" y="-85725"/>
              <a:ext cx="1036800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Text + picture slide</a:t>
              </a:r>
            </a:p>
          </p:txBody>
        </p:sp>
      </p:grpSp>
      <p:grpSp>
        <p:nvGrpSpPr>
          <p:cNvPr id="6" name="Group 6"/>
          <p:cNvGrpSpPr/>
          <p:nvPr/>
        </p:nvGrpSpPr>
        <p:grpSpPr>
          <a:xfrm>
            <a:off x="767450" y="2757720"/>
            <a:ext cx="7776000" cy="6527007"/>
            <a:chOff x="0" y="0"/>
            <a:chExt cx="10368000" cy="8702676"/>
          </a:xfrm>
        </p:grpSpPr>
        <p:sp>
          <p:nvSpPr>
            <p:cNvPr id="7" name="Freeform 7"/>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8" name="TextBox 8"/>
            <p:cNvSpPr txBox="1"/>
            <p:nvPr/>
          </p:nvSpPr>
          <p:spPr>
            <a:xfrm>
              <a:off x="0" y="-66675"/>
              <a:ext cx="10368000" cy="8769351"/>
            </a:xfrm>
            <a:prstGeom prst="rect">
              <a:avLst/>
            </a:prstGeom>
          </p:spPr>
          <p:txBody>
            <a:bodyPr lIns="0" tIns="0" rIns="0" bIns="0" rtlCol="0" anchor="t"/>
            <a:lstStyle/>
            <a:p>
              <a:pPr algn="l">
                <a:lnSpc>
                  <a:spcPts val="3600"/>
                </a:lnSpc>
              </a:pPr>
              <a:r>
                <a:rPr lang="en-US" sz="3000">
                  <a:solidFill>
                    <a:srgbClr val="260387"/>
                  </a:solidFill>
                  <a:latin typeface="Arial MT Pro"/>
                  <a:ea typeface="Arial MT Pro"/>
                  <a:cs typeface="Arial MT Pro"/>
                  <a:sym typeface="Arial MT Pro"/>
                </a:rPr>
                <a:t>Lorem ipsum dolor sit amet, consectetur adipiscing elit, sed do eiusmod tempor incididunt ut labore et dolore magna aliqua. Ut enim ad minim veniam, quis nostrud exercitation ullamco laboris nisi ut aliquip </a:t>
              </a:r>
            </a:p>
            <a:p>
              <a:pPr algn="l">
                <a:lnSpc>
                  <a:spcPts val="3600"/>
                </a:lnSpc>
              </a:pPr>
              <a:r>
                <a:rPr lang="en-US" sz="3000">
                  <a:solidFill>
                    <a:srgbClr val="260387"/>
                  </a:solidFill>
                  <a:latin typeface="Arial MT Pro"/>
                  <a:ea typeface="Arial MT Pro"/>
                  <a:cs typeface="Arial MT Pro"/>
                  <a:sym typeface="Arial MT Pro"/>
                </a:rPr>
                <a:t>ex ea commodo consequat.</a:t>
              </a:r>
            </a:p>
          </p:txBody>
        </p:sp>
      </p:grpSp>
      <p:sp>
        <p:nvSpPr>
          <p:cNvPr id="9" name="Freeform 9" descr="A close-up of a person using a microscope  Description automatically generated"/>
          <p:cNvSpPr/>
          <p:nvPr/>
        </p:nvSpPr>
        <p:spPr>
          <a:xfrm>
            <a:off x="9177338" y="0"/>
            <a:ext cx="9110662" cy="9284727"/>
          </a:xfrm>
          <a:custGeom>
            <a:avLst/>
            <a:gdLst/>
            <a:ahLst/>
            <a:cxnLst/>
            <a:rect l="l" t="t" r="r" b="b"/>
            <a:pathLst>
              <a:path w="9110662" h="9284727">
                <a:moveTo>
                  <a:pt x="0" y="0"/>
                </a:moveTo>
                <a:lnTo>
                  <a:pt x="9110662" y="0"/>
                </a:lnTo>
                <a:lnTo>
                  <a:pt x="9110662" y="9284727"/>
                </a:lnTo>
                <a:lnTo>
                  <a:pt x="0" y="9284727"/>
                </a:lnTo>
                <a:lnTo>
                  <a:pt x="0" y="0"/>
                </a:lnTo>
                <a:close/>
              </a:path>
            </a:pathLst>
          </a:custGeom>
          <a:blipFill>
            <a:blip r:embed="rId4"/>
            <a:stretch>
              <a:fillRect l="-26329" r="-26333"/>
            </a:stretch>
          </a:blipFill>
        </p:spPr>
      </p:sp>
      <p:grpSp>
        <p:nvGrpSpPr>
          <p:cNvPr id="10" name="Group 10"/>
          <p:cNvGrpSpPr/>
          <p:nvPr/>
        </p:nvGrpSpPr>
        <p:grpSpPr>
          <a:xfrm>
            <a:off x="13286810" y="9722512"/>
            <a:ext cx="4114800" cy="547688"/>
            <a:chOff x="0" y="0"/>
            <a:chExt cx="5486400" cy="730250"/>
          </a:xfrm>
        </p:grpSpPr>
        <p:sp>
          <p:nvSpPr>
            <p:cNvPr id="11" name="Freeform 11"/>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2" name="TextBox 12"/>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15 January 2025</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Bullets slide title (max 2 lines)</a:t>
              </a:r>
            </a:p>
          </p:txBody>
        </p:sp>
      </p:grpSp>
      <p:grpSp>
        <p:nvGrpSpPr>
          <p:cNvPr id="6" name="Group 6"/>
          <p:cNvGrpSpPr/>
          <p:nvPr/>
        </p:nvGrpSpPr>
        <p:grpSpPr>
          <a:xfrm>
            <a:off x="767448" y="2757720"/>
            <a:ext cx="11462652" cy="6527007"/>
            <a:chOff x="0" y="0"/>
            <a:chExt cx="15283536" cy="8702676"/>
          </a:xfrm>
        </p:grpSpPr>
        <p:sp>
          <p:nvSpPr>
            <p:cNvPr id="7" name="Freeform 7"/>
            <p:cNvSpPr/>
            <p:nvPr/>
          </p:nvSpPr>
          <p:spPr>
            <a:xfrm>
              <a:off x="0" y="0"/>
              <a:ext cx="15283537" cy="8702676"/>
            </a:xfrm>
            <a:custGeom>
              <a:avLst/>
              <a:gdLst/>
              <a:ahLst/>
              <a:cxnLst/>
              <a:rect l="l" t="t" r="r" b="b"/>
              <a:pathLst>
                <a:path w="15283537" h="8702676">
                  <a:moveTo>
                    <a:pt x="0" y="0"/>
                  </a:moveTo>
                  <a:lnTo>
                    <a:pt x="15283537" y="0"/>
                  </a:lnTo>
                  <a:lnTo>
                    <a:pt x="15283537" y="8702676"/>
                  </a:lnTo>
                  <a:lnTo>
                    <a:pt x="0" y="8702676"/>
                  </a:lnTo>
                  <a:close/>
                </a:path>
              </a:pathLst>
            </a:custGeom>
            <a:solidFill>
              <a:srgbClr val="000000">
                <a:alpha val="0"/>
              </a:srgbClr>
            </a:solidFill>
          </p:spPr>
        </p:sp>
        <p:sp>
          <p:nvSpPr>
            <p:cNvPr id="8" name="TextBox 8"/>
            <p:cNvSpPr txBox="1"/>
            <p:nvPr/>
          </p:nvSpPr>
          <p:spPr>
            <a:xfrm>
              <a:off x="0" y="-28575"/>
              <a:ext cx="15283536" cy="8731251"/>
            </a:xfrm>
            <a:prstGeom prst="rect">
              <a:avLst/>
            </a:prstGeom>
          </p:spPr>
          <p:txBody>
            <a:bodyPr lIns="0" tIns="0" rIns="0" bIns="0" rtlCol="0" anchor="t"/>
            <a:lstStyle/>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pPr>
              <a:endParaRPr lang="en-US" sz="3000">
                <a:solidFill>
                  <a:srgbClr val="260387"/>
                </a:solidFill>
                <a:latin typeface="Arial MT Pro"/>
                <a:ea typeface="Arial MT Pro"/>
                <a:cs typeface="Arial MT Pro"/>
                <a:sym typeface="Arial MT Pro"/>
              </a:endParaRPr>
            </a:p>
          </p:txBody>
        </p:sp>
      </p:grpSp>
      <p:grpSp>
        <p:nvGrpSpPr>
          <p:cNvPr id="9" name="Group 9"/>
          <p:cNvGrpSpPr/>
          <p:nvPr/>
        </p:nvGrpSpPr>
        <p:grpSpPr>
          <a:xfrm>
            <a:off x="13286810" y="9722512"/>
            <a:ext cx="4114800" cy="547688"/>
            <a:chOff x="0" y="0"/>
            <a:chExt cx="5486400" cy="730250"/>
          </a:xfrm>
        </p:grpSpPr>
        <p:sp>
          <p:nvSpPr>
            <p:cNvPr id="10" name="Freeform 10"/>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11" name="TextBox 11"/>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15 January 2025</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11462652" cy="1812472"/>
            <a:chOff x="0" y="0"/>
            <a:chExt cx="15283536" cy="2416630"/>
          </a:xfrm>
        </p:grpSpPr>
        <p:sp>
          <p:nvSpPr>
            <p:cNvPr id="4" name="Freeform 4"/>
            <p:cNvSpPr/>
            <p:nvPr/>
          </p:nvSpPr>
          <p:spPr>
            <a:xfrm>
              <a:off x="0" y="0"/>
              <a:ext cx="15283537" cy="2416630"/>
            </a:xfrm>
            <a:custGeom>
              <a:avLst/>
              <a:gdLst/>
              <a:ahLst/>
              <a:cxnLst/>
              <a:rect l="l" t="t" r="r" b="b"/>
              <a:pathLst>
                <a:path w="15283537" h="2416630">
                  <a:moveTo>
                    <a:pt x="0" y="0"/>
                  </a:moveTo>
                  <a:lnTo>
                    <a:pt x="15283537" y="0"/>
                  </a:lnTo>
                  <a:lnTo>
                    <a:pt x="15283537" y="2416630"/>
                  </a:lnTo>
                  <a:lnTo>
                    <a:pt x="0" y="2416630"/>
                  </a:lnTo>
                  <a:close/>
                </a:path>
              </a:pathLst>
            </a:custGeom>
            <a:solidFill>
              <a:srgbClr val="000000">
                <a:alpha val="0"/>
              </a:srgbClr>
            </a:solidFill>
          </p:spPr>
        </p:sp>
        <p:sp>
          <p:nvSpPr>
            <p:cNvPr id="5" name="TextBox 5"/>
            <p:cNvSpPr txBox="1"/>
            <p:nvPr/>
          </p:nvSpPr>
          <p:spPr>
            <a:xfrm>
              <a:off x="0" y="-85725"/>
              <a:ext cx="15283536"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2 columns bullets slide</a:t>
              </a:r>
            </a:p>
          </p:txBody>
        </p:sp>
      </p:grpSp>
      <p:grpSp>
        <p:nvGrpSpPr>
          <p:cNvPr id="6" name="Group 6"/>
          <p:cNvGrpSpPr/>
          <p:nvPr/>
        </p:nvGrpSpPr>
        <p:grpSpPr>
          <a:xfrm>
            <a:off x="13286810" y="9722512"/>
            <a:ext cx="4114800" cy="547688"/>
            <a:chOff x="0" y="0"/>
            <a:chExt cx="5486400" cy="730250"/>
          </a:xfrm>
        </p:grpSpPr>
        <p:sp>
          <p:nvSpPr>
            <p:cNvPr id="7" name="Freeform 7"/>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8" name="TextBox 8"/>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15 January 2025</a:t>
              </a:r>
            </a:p>
          </p:txBody>
        </p:sp>
      </p:grpSp>
      <p:grpSp>
        <p:nvGrpSpPr>
          <p:cNvPr id="9" name="Group 9"/>
          <p:cNvGrpSpPr/>
          <p:nvPr/>
        </p:nvGrpSpPr>
        <p:grpSpPr>
          <a:xfrm>
            <a:off x="767448" y="2757720"/>
            <a:ext cx="8056800" cy="6527007"/>
            <a:chOff x="0" y="0"/>
            <a:chExt cx="10742400" cy="8702676"/>
          </a:xfrm>
        </p:grpSpPr>
        <p:sp>
          <p:nvSpPr>
            <p:cNvPr id="10" name="Freeform 10"/>
            <p:cNvSpPr/>
            <p:nvPr/>
          </p:nvSpPr>
          <p:spPr>
            <a:xfrm>
              <a:off x="0" y="0"/>
              <a:ext cx="10742400" cy="8702676"/>
            </a:xfrm>
            <a:custGeom>
              <a:avLst/>
              <a:gdLst/>
              <a:ahLst/>
              <a:cxnLst/>
              <a:rect l="l" t="t" r="r" b="b"/>
              <a:pathLst>
                <a:path w="10742400" h="8702676">
                  <a:moveTo>
                    <a:pt x="0" y="0"/>
                  </a:moveTo>
                  <a:lnTo>
                    <a:pt x="10742400" y="0"/>
                  </a:lnTo>
                  <a:lnTo>
                    <a:pt x="10742400" y="8702676"/>
                  </a:lnTo>
                  <a:lnTo>
                    <a:pt x="0" y="8702676"/>
                  </a:lnTo>
                  <a:close/>
                </a:path>
              </a:pathLst>
            </a:custGeom>
            <a:solidFill>
              <a:srgbClr val="000000">
                <a:alpha val="0"/>
              </a:srgbClr>
            </a:solidFill>
          </p:spPr>
        </p:sp>
        <p:sp>
          <p:nvSpPr>
            <p:cNvPr id="11" name="TextBox 11"/>
            <p:cNvSpPr txBox="1"/>
            <p:nvPr/>
          </p:nvSpPr>
          <p:spPr>
            <a:xfrm>
              <a:off x="0" y="-28575"/>
              <a:ext cx="10742400" cy="8731251"/>
            </a:xfrm>
            <a:prstGeom prst="rect">
              <a:avLst/>
            </a:prstGeom>
          </p:spPr>
          <p:txBody>
            <a:bodyPr lIns="0" tIns="0" rIns="0" bIns="0" rtlCol="0" anchor="t"/>
            <a:lstStyle/>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pPr>
              <a:endParaRPr lang="en-US" sz="3000">
                <a:solidFill>
                  <a:srgbClr val="260387"/>
                </a:solidFill>
                <a:latin typeface="Arial MT Pro"/>
                <a:ea typeface="Arial MT Pro"/>
                <a:cs typeface="Arial MT Pro"/>
                <a:sym typeface="Arial MT Pro"/>
              </a:endParaRPr>
            </a:p>
          </p:txBody>
        </p:sp>
      </p:grpSp>
      <p:grpSp>
        <p:nvGrpSpPr>
          <p:cNvPr id="12" name="Group 12"/>
          <p:cNvGrpSpPr/>
          <p:nvPr/>
        </p:nvGrpSpPr>
        <p:grpSpPr>
          <a:xfrm>
            <a:off x="9334328" y="2757720"/>
            <a:ext cx="8056800" cy="6527007"/>
            <a:chOff x="0" y="0"/>
            <a:chExt cx="10742400" cy="8702676"/>
          </a:xfrm>
        </p:grpSpPr>
        <p:sp>
          <p:nvSpPr>
            <p:cNvPr id="13" name="Freeform 13"/>
            <p:cNvSpPr/>
            <p:nvPr/>
          </p:nvSpPr>
          <p:spPr>
            <a:xfrm>
              <a:off x="0" y="0"/>
              <a:ext cx="10742400" cy="8702676"/>
            </a:xfrm>
            <a:custGeom>
              <a:avLst/>
              <a:gdLst/>
              <a:ahLst/>
              <a:cxnLst/>
              <a:rect l="l" t="t" r="r" b="b"/>
              <a:pathLst>
                <a:path w="10742400" h="8702676">
                  <a:moveTo>
                    <a:pt x="0" y="0"/>
                  </a:moveTo>
                  <a:lnTo>
                    <a:pt x="10742400" y="0"/>
                  </a:lnTo>
                  <a:lnTo>
                    <a:pt x="10742400" y="8702676"/>
                  </a:lnTo>
                  <a:lnTo>
                    <a:pt x="0" y="8702676"/>
                  </a:lnTo>
                  <a:close/>
                </a:path>
              </a:pathLst>
            </a:custGeom>
            <a:solidFill>
              <a:srgbClr val="000000">
                <a:alpha val="0"/>
              </a:srgbClr>
            </a:solidFill>
          </p:spPr>
        </p:sp>
        <p:sp>
          <p:nvSpPr>
            <p:cNvPr id="14" name="TextBox 14"/>
            <p:cNvSpPr txBox="1"/>
            <p:nvPr/>
          </p:nvSpPr>
          <p:spPr>
            <a:xfrm>
              <a:off x="0" y="-28575"/>
              <a:ext cx="10742400" cy="8731251"/>
            </a:xfrm>
            <a:prstGeom prst="rect">
              <a:avLst/>
            </a:prstGeom>
          </p:spPr>
          <p:txBody>
            <a:bodyPr lIns="0" tIns="0" rIns="0" bIns="0" rtlCol="0" anchor="t"/>
            <a:lstStyle/>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pPr>
              <a:endParaRPr lang="en-US" sz="3000">
                <a:solidFill>
                  <a:srgbClr val="260387"/>
                </a:solidFill>
                <a:latin typeface="Arial MT Pro"/>
                <a:ea typeface="Arial MT Pro"/>
                <a:cs typeface="Arial MT Pro"/>
                <a:sym typeface="Arial MT Pro"/>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901" y="9704702"/>
            <a:ext cx="2043071" cy="583734"/>
          </a:xfrm>
          <a:custGeom>
            <a:avLst/>
            <a:gdLst/>
            <a:ahLst/>
            <a:cxnLst/>
            <a:rect l="l" t="t" r="r" b="b"/>
            <a:pathLst>
              <a:path w="2043071" h="583734">
                <a:moveTo>
                  <a:pt x="0" y="0"/>
                </a:moveTo>
                <a:lnTo>
                  <a:pt x="2043071" y="0"/>
                </a:lnTo>
                <a:lnTo>
                  <a:pt x="2043071" y="583734"/>
                </a:lnTo>
                <a:lnTo>
                  <a:pt x="0" y="583734"/>
                </a:lnTo>
                <a:lnTo>
                  <a:pt x="0" y="0"/>
                </a:lnTo>
                <a:close/>
              </a:path>
            </a:pathLst>
          </a:custGeom>
          <a:blipFill>
            <a:blip r:embed="rId2">
              <a:extLst>
                <a:ext uri="{96DAC541-7B7A-43D3-8B79-37D633B846F1}">
                  <asvg:svgBlip xmlns:asvg="http://schemas.microsoft.com/office/drawing/2016/SVG/main" r:embed="rId3"/>
                </a:ext>
              </a:extLst>
            </a:blip>
            <a:stretch>
              <a:fillRect t="-465" b="-465"/>
            </a:stretch>
          </a:blipFill>
        </p:spPr>
      </p:sp>
      <p:grpSp>
        <p:nvGrpSpPr>
          <p:cNvPr id="3" name="Group 3"/>
          <p:cNvGrpSpPr/>
          <p:nvPr/>
        </p:nvGrpSpPr>
        <p:grpSpPr>
          <a:xfrm>
            <a:off x="767448" y="571498"/>
            <a:ext cx="7776945" cy="1812472"/>
            <a:chOff x="0" y="0"/>
            <a:chExt cx="10369260" cy="2416630"/>
          </a:xfrm>
        </p:grpSpPr>
        <p:sp>
          <p:nvSpPr>
            <p:cNvPr id="4" name="Freeform 4"/>
            <p:cNvSpPr/>
            <p:nvPr/>
          </p:nvSpPr>
          <p:spPr>
            <a:xfrm>
              <a:off x="0" y="0"/>
              <a:ext cx="10369260" cy="2416630"/>
            </a:xfrm>
            <a:custGeom>
              <a:avLst/>
              <a:gdLst/>
              <a:ahLst/>
              <a:cxnLst/>
              <a:rect l="l" t="t" r="r" b="b"/>
              <a:pathLst>
                <a:path w="10369260" h="2416630">
                  <a:moveTo>
                    <a:pt x="0" y="0"/>
                  </a:moveTo>
                  <a:lnTo>
                    <a:pt x="10369260" y="0"/>
                  </a:lnTo>
                  <a:lnTo>
                    <a:pt x="10369260" y="2416630"/>
                  </a:lnTo>
                  <a:lnTo>
                    <a:pt x="0" y="2416630"/>
                  </a:lnTo>
                  <a:close/>
                </a:path>
              </a:pathLst>
            </a:custGeom>
            <a:solidFill>
              <a:srgbClr val="000000">
                <a:alpha val="0"/>
              </a:srgbClr>
            </a:solidFill>
          </p:spPr>
        </p:sp>
        <p:sp>
          <p:nvSpPr>
            <p:cNvPr id="5" name="TextBox 5"/>
            <p:cNvSpPr txBox="1"/>
            <p:nvPr/>
          </p:nvSpPr>
          <p:spPr>
            <a:xfrm>
              <a:off x="0" y="-85725"/>
              <a:ext cx="10369260" cy="2502355"/>
            </a:xfrm>
            <a:prstGeom prst="rect">
              <a:avLst/>
            </a:prstGeom>
          </p:spPr>
          <p:txBody>
            <a:bodyPr lIns="0" tIns="0" rIns="0" bIns="0" rtlCol="0" anchor="t"/>
            <a:lstStyle/>
            <a:p>
              <a:pPr algn="l">
                <a:lnSpc>
                  <a:spcPts val="5040"/>
                </a:lnSpc>
              </a:pPr>
              <a:r>
                <a:rPr lang="en-US" sz="4200">
                  <a:solidFill>
                    <a:srgbClr val="5F59FF"/>
                  </a:solidFill>
                  <a:latin typeface="Arial MT Pro"/>
                  <a:ea typeface="Arial MT Pro"/>
                  <a:cs typeface="Arial MT Pro"/>
                  <a:sym typeface="Arial MT Pro"/>
                </a:rPr>
                <a:t>Bullets + picture slide</a:t>
              </a:r>
            </a:p>
            <a:p>
              <a:pPr algn="l">
                <a:lnSpc>
                  <a:spcPts val="5040"/>
                </a:lnSpc>
              </a:pPr>
              <a:r>
                <a:rPr lang="en-US" sz="4200">
                  <a:solidFill>
                    <a:srgbClr val="5F59FF"/>
                  </a:solidFill>
                  <a:latin typeface="Arial MT Pro"/>
                  <a:ea typeface="Arial MT Pro"/>
                  <a:cs typeface="Arial MT Pro"/>
                  <a:sym typeface="Arial MT Pro"/>
                </a:rPr>
                <a:t>maximum 2 lines</a:t>
              </a:r>
            </a:p>
          </p:txBody>
        </p:sp>
      </p:grpSp>
      <p:sp>
        <p:nvSpPr>
          <p:cNvPr id="6" name="Freeform 6" descr="A close-up of a person using a microscope  Description automatically generated"/>
          <p:cNvSpPr/>
          <p:nvPr/>
        </p:nvSpPr>
        <p:spPr>
          <a:xfrm>
            <a:off x="9378000" y="0"/>
            <a:ext cx="8910000" cy="9284727"/>
          </a:xfrm>
          <a:custGeom>
            <a:avLst/>
            <a:gdLst/>
            <a:ahLst/>
            <a:cxnLst/>
            <a:rect l="l" t="t" r="r" b="b"/>
            <a:pathLst>
              <a:path w="8910000" h="9284727">
                <a:moveTo>
                  <a:pt x="0" y="0"/>
                </a:moveTo>
                <a:lnTo>
                  <a:pt x="8910000" y="0"/>
                </a:lnTo>
                <a:lnTo>
                  <a:pt x="8910000" y="9284727"/>
                </a:lnTo>
                <a:lnTo>
                  <a:pt x="0" y="9284727"/>
                </a:lnTo>
                <a:lnTo>
                  <a:pt x="0" y="0"/>
                </a:lnTo>
                <a:close/>
              </a:path>
            </a:pathLst>
          </a:custGeom>
          <a:blipFill>
            <a:blip r:embed="rId4"/>
            <a:stretch>
              <a:fillRect l="-26922" r="-29178"/>
            </a:stretch>
          </a:blipFill>
        </p:spPr>
      </p:sp>
      <p:grpSp>
        <p:nvGrpSpPr>
          <p:cNvPr id="7" name="Group 7"/>
          <p:cNvGrpSpPr/>
          <p:nvPr/>
        </p:nvGrpSpPr>
        <p:grpSpPr>
          <a:xfrm>
            <a:off x="13286810" y="9722512"/>
            <a:ext cx="4114800" cy="547688"/>
            <a:chOff x="0" y="0"/>
            <a:chExt cx="5486400" cy="730250"/>
          </a:xfrm>
        </p:grpSpPr>
        <p:sp>
          <p:nvSpPr>
            <p:cNvPr id="8" name="Freeform 8"/>
            <p:cNvSpPr/>
            <p:nvPr/>
          </p:nvSpPr>
          <p:spPr>
            <a:xfrm>
              <a:off x="0" y="0"/>
              <a:ext cx="5486400" cy="730250"/>
            </a:xfrm>
            <a:custGeom>
              <a:avLst/>
              <a:gdLst/>
              <a:ahLst/>
              <a:cxnLst/>
              <a:rect l="l" t="t" r="r" b="b"/>
              <a:pathLst>
                <a:path w="5486400" h="730250">
                  <a:moveTo>
                    <a:pt x="0" y="0"/>
                  </a:moveTo>
                  <a:lnTo>
                    <a:pt x="5486400" y="0"/>
                  </a:lnTo>
                  <a:lnTo>
                    <a:pt x="5486400" y="730250"/>
                  </a:lnTo>
                  <a:lnTo>
                    <a:pt x="0" y="730250"/>
                  </a:lnTo>
                  <a:close/>
                </a:path>
              </a:pathLst>
            </a:custGeom>
            <a:solidFill>
              <a:srgbClr val="000000">
                <a:alpha val="0"/>
              </a:srgbClr>
            </a:solidFill>
          </p:spPr>
        </p:sp>
        <p:sp>
          <p:nvSpPr>
            <p:cNvPr id="9" name="TextBox 9"/>
            <p:cNvSpPr txBox="1"/>
            <p:nvPr/>
          </p:nvSpPr>
          <p:spPr>
            <a:xfrm>
              <a:off x="0" y="-38100"/>
              <a:ext cx="5486400" cy="768350"/>
            </a:xfrm>
            <a:prstGeom prst="rect">
              <a:avLst/>
            </a:prstGeom>
          </p:spPr>
          <p:txBody>
            <a:bodyPr lIns="0" tIns="0" rIns="0" bIns="0" rtlCol="0" anchor="ctr"/>
            <a:lstStyle/>
            <a:p>
              <a:pPr algn="r">
                <a:lnSpc>
                  <a:spcPts val="1980"/>
                </a:lnSpc>
              </a:pPr>
              <a:r>
                <a:rPr lang="en-US" sz="1650">
                  <a:solidFill>
                    <a:srgbClr val="5F59FF"/>
                  </a:solidFill>
                  <a:latin typeface="Arial MT Pro"/>
                  <a:ea typeface="Arial MT Pro"/>
                  <a:cs typeface="Arial MT Pro"/>
                  <a:sym typeface="Arial MT Pro"/>
                </a:rPr>
                <a:t>15 January 2025</a:t>
              </a:r>
            </a:p>
          </p:txBody>
        </p:sp>
      </p:grpSp>
      <p:grpSp>
        <p:nvGrpSpPr>
          <p:cNvPr id="10" name="Group 10"/>
          <p:cNvGrpSpPr/>
          <p:nvPr/>
        </p:nvGrpSpPr>
        <p:grpSpPr>
          <a:xfrm>
            <a:off x="767448" y="2757720"/>
            <a:ext cx="7776000" cy="6527007"/>
            <a:chOff x="0" y="0"/>
            <a:chExt cx="10368000" cy="8702676"/>
          </a:xfrm>
        </p:grpSpPr>
        <p:sp>
          <p:nvSpPr>
            <p:cNvPr id="11" name="Freeform 11"/>
            <p:cNvSpPr/>
            <p:nvPr/>
          </p:nvSpPr>
          <p:spPr>
            <a:xfrm>
              <a:off x="0" y="0"/>
              <a:ext cx="10368000" cy="8702676"/>
            </a:xfrm>
            <a:custGeom>
              <a:avLst/>
              <a:gdLst/>
              <a:ahLst/>
              <a:cxnLst/>
              <a:rect l="l" t="t" r="r" b="b"/>
              <a:pathLst>
                <a:path w="10368000" h="8702676">
                  <a:moveTo>
                    <a:pt x="0" y="0"/>
                  </a:moveTo>
                  <a:lnTo>
                    <a:pt x="10368000" y="0"/>
                  </a:lnTo>
                  <a:lnTo>
                    <a:pt x="10368000" y="8702676"/>
                  </a:lnTo>
                  <a:lnTo>
                    <a:pt x="0" y="8702676"/>
                  </a:lnTo>
                  <a:close/>
                </a:path>
              </a:pathLst>
            </a:custGeom>
            <a:solidFill>
              <a:srgbClr val="000000">
                <a:alpha val="0"/>
              </a:srgbClr>
            </a:solidFill>
          </p:spPr>
        </p:sp>
        <p:sp>
          <p:nvSpPr>
            <p:cNvPr id="12" name="TextBox 12"/>
            <p:cNvSpPr txBox="1"/>
            <p:nvPr/>
          </p:nvSpPr>
          <p:spPr>
            <a:xfrm>
              <a:off x="0" y="-28575"/>
              <a:ext cx="10368000" cy="8731251"/>
            </a:xfrm>
            <a:prstGeom prst="rect">
              <a:avLst/>
            </a:prstGeom>
          </p:spPr>
          <p:txBody>
            <a:bodyPr lIns="0" tIns="0" rIns="0" bIns="0" rtlCol="0" anchor="t"/>
            <a:lstStyle/>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buFont typeface="Arial"/>
                <a:buChar char="•"/>
              </a:pPr>
              <a:r>
                <a:rPr lang="en-US" sz="3000">
                  <a:solidFill>
                    <a:srgbClr val="260387"/>
                  </a:solidFill>
                  <a:latin typeface="Arial MT Pro"/>
                  <a:ea typeface="Arial MT Pro"/>
                  <a:cs typeface="Arial MT Pro"/>
                  <a:sym typeface="Arial MT Pro"/>
                </a:rPr>
                <a:t>Lorem ipsum dolor sit amet</a:t>
              </a:r>
            </a:p>
            <a:p>
              <a:pPr marL="542925" lvl="1" indent="-271462" algn="l">
                <a:lnSpc>
                  <a:spcPts val="3240"/>
                </a:lnSpc>
              </a:pPr>
              <a:endParaRPr lang="en-US" sz="3000">
                <a:solidFill>
                  <a:srgbClr val="260387"/>
                </a:solidFill>
                <a:latin typeface="Arial MT Pro"/>
                <a:ea typeface="Arial MT Pro"/>
                <a:cs typeface="Arial MT Pro"/>
                <a:sym typeface="Arial MT Pro"/>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1fba2c9-4d60-474b-af6f-03915b0da88a">
      <Terms xmlns="http://schemas.microsoft.com/office/infopath/2007/PartnerControls"/>
    </lcf76f155ced4ddcb4097134ff3c332f>
    <TaxCatchAll xmlns="ffebfd2f-bdb7-45f5-97e0-2a2e96c88af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5C3609C51EEB4CABE5559130DCD9F8" ma:contentTypeVersion="16" ma:contentTypeDescription="Create a new document." ma:contentTypeScope="" ma:versionID="ce2ff9d4fe7c4c73806fe60d5b0db674">
  <xsd:schema xmlns:xsd="http://www.w3.org/2001/XMLSchema" xmlns:xs="http://www.w3.org/2001/XMLSchema" xmlns:p="http://schemas.microsoft.com/office/2006/metadata/properties" xmlns:ns2="f1fba2c9-4d60-474b-af6f-03915b0da88a" xmlns:ns3="ffebfd2f-bdb7-45f5-97e0-2a2e96c88afd" targetNamespace="http://schemas.microsoft.com/office/2006/metadata/properties" ma:root="true" ma:fieldsID="833b96864c55e70a2156959a1ae427ed" ns2:_="" ns3:_="">
    <xsd:import namespace="f1fba2c9-4d60-474b-af6f-03915b0da88a"/>
    <xsd:import namespace="ffebfd2f-bdb7-45f5-97e0-2a2e96c88a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fba2c9-4d60-474b-af6f-03915b0da8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479e1c4-431f-42ea-b6f3-1b0615c9ce1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ebfd2f-bdb7-45f5-97e0-2a2e96c88af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79ae8f80-de93-4dae-88e4-53182ef4796c}" ma:internalName="TaxCatchAll" ma:showField="CatchAllData" ma:web="ffebfd2f-bdb7-45f5-97e0-2a2e96c88a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0D7A3A-AC2D-4AB9-A128-4A9F2332735D}">
  <ds:schemaRefs>
    <ds:schemaRef ds:uri="http://schemas.microsoft.com/office/2006/metadata/properties"/>
    <ds:schemaRef ds:uri="http://schemas.microsoft.com/office/infopath/2007/PartnerControls"/>
    <ds:schemaRef ds:uri="f1fba2c9-4d60-474b-af6f-03915b0da88a"/>
    <ds:schemaRef ds:uri="ffebfd2f-bdb7-45f5-97e0-2a2e96c88afd"/>
  </ds:schemaRefs>
</ds:datastoreItem>
</file>

<file path=customXml/itemProps2.xml><?xml version="1.0" encoding="utf-8"?>
<ds:datastoreItem xmlns:ds="http://schemas.openxmlformats.org/officeDocument/2006/customXml" ds:itemID="{6B15EFF8-54DD-4991-824C-480D8E399B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fba2c9-4d60-474b-af6f-03915b0da88a"/>
    <ds:schemaRef ds:uri="ffebfd2f-bdb7-45f5-97e0-2a2e96c88a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D5B943-FBC0-4F61-B307-651EA7E82A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Insitutional presentation - template</dc:title>
  <cp:revision>13</cp:revision>
  <dcterms:created xsi:type="dcterms:W3CDTF">2006-08-16T00:00:00Z</dcterms:created>
  <dcterms:modified xsi:type="dcterms:W3CDTF">2025-12-02T08:34:58Z</dcterms:modified>
  <dc:identifier>DAG544_H6Ok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0x0101000B5C3609C51EEB4CABE5559130DCD9F8</vt:lpwstr>
  </property>
  <property fmtid="{D5CDD505-2E9C-101B-9397-08002B2CF9AE}" pid="3" name="MediaServiceImageTags">
    <vt:lpwstr/>
  </property>
</Properties>
</file>